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9" r:id="rId4"/>
    <p:sldId id="260" r:id="rId5"/>
    <p:sldId id="263" r:id="rId6"/>
    <p:sldId id="265" r:id="rId7"/>
    <p:sldId id="264" r:id="rId8"/>
    <p:sldId id="261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FC01B-AABA-4CBA-8B17-91D9ACAD1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99F5E7-5CF0-4943-BA7D-DB2F3814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759C14-089A-4D47-8E70-DC8A7A43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9C124E-49D2-45DB-853D-E39DED0B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C357F1-BDEF-4A40-8DD4-129F83AA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91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257BB-0A93-4362-8A10-08292B16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BF81AF-4864-4435-8F26-3FA443B9F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855EBF-91C9-4C15-872E-DE6B509EE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7C6541-FCB7-428B-AD02-0C2DE01D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6CDB5C-E098-4DEF-9457-2B149DBB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33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901353-A7B8-4163-ABBE-23E034C06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C2B9CA-8D5C-4D67-9B1A-3CF3820A1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5C969B-C8BD-49D1-BF89-91EE5FEFF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88C938-8228-43D5-91B9-D1AFEECB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932D1F-9468-4F2A-BCF8-B51BE436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73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E1C02-B8C9-44D5-906F-9D81904B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94300B-492A-4A42-B022-D923436DB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B1DE73-9E5E-4CE4-89FA-529AAC83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A8D74B-7491-406D-BC02-5ACB7EFC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D691B0-662C-4FB5-996B-8C49ADD0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01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8525C-3D59-449F-A507-0CC45E44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2BAB4C-08EA-484B-8FBB-40652F60F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393796-BC2E-47F6-A597-953F15CE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2F850C-EC0C-4F37-A36D-BCE7E700F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151F8B-F857-4184-81BA-5DD374B7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49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16B10-1DF1-4DFB-BCFA-92CF6ABE2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CE3659-B942-4CAE-935E-2B61E97E2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1B944B-4939-489A-A3A2-EB0807054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47092-2D9B-4C0D-AE45-1EB24B80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EF63FB-6EF0-4C0C-8092-359EFB21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B71B45-52E1-4235-9EE4-23A54CEC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94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85205-CCDA-4B72-9D9D-B7EADC94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2A7D2B-3097-48AA-BA7D-D053994C5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DFBFFB-816B-4CB9-AD60-B19751846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A783AD3-4557-4143-8E80-2031C50BD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2695F1-FD7C-458B-87FD-9F4CE12CE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7198FF4-A5E6-4C36-89F6-4D8A61A8B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CA6E255-7E66-4C27-A07D-69AA37E2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88D98E4-5B49-4FC3-B1FF-2D28B695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23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408CF-C301-4E35-AE31-5217B2B5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68E3FB3-D416-4F4B-90EE-71257C44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1877948-3279-4F4C-BDD0-B9FE5FB4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91C7B2A-B815-4769-BC76-6769514C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37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B5653E5-4951-43E4-B1B1-220A2BDF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316D21-0B12-412B-BBF3-A042D05C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F7AAF1B-E9BD-4460-A64C-C15D1E7B0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45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285C6-E134-4DCA-A76B-2968275E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4BB443-C1B3-453C-A992-733242C51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C6A2B1-663A-4DDB-B87F-545A742F7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DDCD02-EDE6-42A2-B45E-87996E2E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79237A-EC86-4CAE-9F6D-3C1DA6E7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395DF4-5112-454A-9C0B-06682CF6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53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FDB96-6CBD-4BD4-B130-CB8ACE83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CB2A6B-5BFE-4A1C-965C-1C2C6DDB3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A54574A-EC4A-4121-8568-A07F005F1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3DF085-CF22-43DF-AC7B-7FE15B6B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BFB94E-5807-4951-B98C-DF26F59A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8AE380-06D3-485B-9E11-6305A9AA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66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3DB3868-4F19-4BE2-9DB3-4B397046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A66C90-C03E-4E79-99C0-57786D946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3222F8-7CC9-487F-9A87-0D9DD3E8C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7BB9A-00C9-464A-A440-4237D45F7CC2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8849FC-0C5F-445B-B283-095AC9E3D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A5B314-6844-4C01-936D-F4B1F2D7E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FFFE2-F097-4B34-9313-BE0153521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59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0BA23C8-5C10-4F8D-976E-1E008B3EDA1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93D4F98-4ACE-4F7C-ADF4-6677266CD749}"/>
              </a:ext>
            </a:extLst>
          </p:cNvPr>
          <p:cNvGrpSpPr/>
          <p:nvPr/>
        </p:nvGrpSpPr>
        <p:grpSpPr>
          <a:xfrm>
            <a:off x="6868627" y="2370031"/>
            <a:ext cx="4958768" cy="2117937"/>
            <a:chOff x="6480699" y="2285984"/>
            <a:chExt cx="4958768" cy="2117937"/>
          </a:xfrm>
        </p:grpSpPr>
        <p:pic>
          <p:nvPicPr>
            <p:cNvPr id="11" name="Imagem 10" descr="Uma imagem contendo texto&#10;&#10;Descrição gerada automaticamente">
              <a:extLst>
                <a:ext uri="{FF2B5EF4-FFF2-40B4-BE49-F238E27FC236}">
                  <a16:creationId xmlns:a16="http://schemas.microsoft.com/office/drawing/2014/main" id="{F8F50355-105A-43F6-8F3C-1E0720EE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699" y="2285984"/>
              <a:ext cx="2664325" cy="2117937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18387C41-4D51-4FE4-A9AF-7562BC6AFF70}"/>
                </a:ext>
              </a:extLst>
            </p:cNvPr>
            <p:cNvSpPr txBox="1"/>
            <p:nvPr/>
          </p:nvSpPr>
          <p:spPr>
            <a:xfrm>
              <a:off x="8171548" y="2705725"/>
              <a:ext cx="326791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dirty="0">
                  <a:solidFill>
                    <a:schemeClr val="bg1"/>
                  </a:solidFill>
                  <a:latin typeface="Marcellus" panose="020E0602050203020307" pitchFamily="34" charset="0"/>
                </a:rPr>
                <a:t>TIERA</a:t>
              </a:r>
            </a:p>
            <a:p>
              <a:pPr algn="ctr"/>
              <a:r>
                <a:rPr lang="pt-BR" sz="4000" dirty="0">
                  <a:solidFill>
                    <a:schemeClr val="bg1"/>
                  </a:solidFill>
                  <a:latin typeface="Marcellus" panose="020E0602050203020307" pitchFamily="34" charset="0"/>
                </a:rPr>
                <a:t>ADVOCACIA</a:t>
              </a:r>
            </a:p>
          </p:txBody>
        </p:sp>
      </p:grp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E1B6997-5168-4DF9-BB4D-E79D887C0BCA}"/>
              </a:ext>
            </a:extLst>
          </p:cNvPr>
          <p:cNvCxnSpPr/>
          <p:nvPr/>
        </p:nvCxnSpPr>
        <p:spPr>
          <a:xfrm>
            <a:off x="6868627" y="814526"/>
            <a:ext cx="0" cy="52289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C91480D-110A-4C6E-9489-DAB4E0F889CB}"/>
              </a:ext>
            </a:extLst>
          </p:cNvPr>
          <p:cNvSpPr txBox="1"/>
          <p:nvPr/>
        </p:nvSpPr>
        <p:spPr>
          <a:xfrm>
            <a:off x="309357" y="2451218"/>
            <a:ext cx="62875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dirty="0">
                <a:solidFill>
                  <a:schemeClr val="bg1"/>
                </a:solidFill>
                <a:latin typeface="Marcellus" panose="020E0602050203020307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4700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781FE5-8698-EF3E-F231-774E74675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" y="0"/>
            <a:ext cx="6083349" cy="6837685"/>
          </a:xfrm>
          <a:prstGeom prst="rect">
            <a:avLst/>
          </a:prstGeom>
        </p:spPr>
      </p:pic>
      <p:pic>
        <p:nvPicPr>
          <p:cNvPr id="7" name="Imagem 6" descr="Foto preto e branco&#10;&#10;Descrição gerada automaticamente">
            <a:extLst>
              <a:ext uri="{FF2B5EF4-FFF2-40B4-BE49-F238E27FC236}">
                <a16:creationId xmlns:a16="http://schemas.microsoft.com/office/drawing/2014/main" id="{6AA7150F-A149-450A-A658-EDD44C35A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45" y="6124575"/>
            <a:ext cx="778846" cy="6191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913B7B3-1DBF-493F-83C5-C314439D8715}"/>
              </a:ext>
            </a:extLst>
          </p:cNvPr>
          <p:cNvSpPr txBox="1"/>
          <p:nvPr/>
        </p:nvSpPr>
        <p:spPr>
          <a:xfrm>
            <a:off x="4221860" y="1629762"/>
            <a:ext cx="7544313" cy="4325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0" i="0" dirty="0">
                <a:effectLst/>
                <a:latin typeface="Marcellus" panose="020E0602050203020307" pitchFamily="34" charset="0"/>
              </a:rPr>
              <a:t>Nosso escritório é especializado em Direito Trabalhista Empresarial, dedicados a fornecer soluções jurídicas robustas, com o objetivo de mitigar riscos e propiciar apoio jur</a:t>
            </a:r>
            <a:r>
              <a:rPr lang="pt-BR" dirty="0">
                <a:latin typeface="Marcellus" panose="020E0602050203020307" pitchFamily="34" charset="0"/>
              </a:rPr>
              <a:t>ídico em questões trabalhistas enfrentadas pelas empresas.</a:t>
            </a:r>
            <a:endParaRPr lang="pt-BR" b="0" i="0" dirty="0">
              <a:effectLst/>
              <a:latin typeface="Marcellus" panose="020E0602050203020307" pitchFamily="34" charset="0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Marcellus" panose="020E0602050203020307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b="0" i="0" dirty="0">
                <a:effectLst/>
                <a:latin typeface="Marcellus" panose="020E0602050203020307" pitchFamily="34" charset="0"/>
              </a:rPr>
              <a:t>Com a expertise de nossos advogados, estamos prontos para transformar desafios trabalhistas em soluções estratégicas, navegando pelo intricado campo jurídico para garantir que sua empresa prospere sem obstáculos.</a:t>
            </a:r>
            <a:endParaRPr lang="pt-BR" dirty="0">
              <a:latin typeface="Marcellus" panose="020E0602050203020307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500" dirty="0">
                <a:latin typeface="Caviar Dreams" panose="020B0402020204020504" pitchFamily="34" charset="0"/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F81E29-5455-749E-7C90-53BD1B47F1E7}"/>
              </a:ext>
            </a:extLst>
          </p:cNvPr>
          <p:cNvSpPr txBox="1"/>
          <p:nvPr/>
        </p:nvSpPr>
        <p:spPr>
          <a:xfrm>
            <a:off x="5175675" y="537882"/>
            <a:ext cx="563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Marcellus" panose="020E0602050203020307" pitchFamily="34" charset="0"/>
              </a:rPr>
              <a:t>TRABALHISTA EMPRESARIAL</a:t>
            </a:r>
          </a:p>
        </p:txBody>
      </p:sp>
    </p:spTree>
    <p:extLst>
      <p:ext uri="{BB962C8B-B14F-4D97-AF65-F5344CB8AC3E}">
        <p14:creationId xmlns:p14="http://schemas.microsoft.com/office/powerpoint/2010/main" val="10473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to preto e branco&#10;&#10;Descrição gerada automaticamente">
            <a:extLst>
              <a:ext uri="{FF2B5EF4-FFF2-40B4-BE49-F238E27FC236}">
                <a16:creationId xmlns:a16="http://schemas.microsoft.com/office/drawing/2014/main" id="{DE39B99E-55AE-46BC-B045-CD3C0E8C4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45" y="6124575"/>
            <a:ext cx="778846" cy="619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B77106-66D5-ED4E-C78C-752517D19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30" y="20315"/>
            <a:ext cx="6083349" cy="683768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2FF6513-2C64-4480-9246-3F6F756E3370}"/>
              </a:ext>
            </a:extLst>
          </p:cNvPr>
          <p:cNvSpPr/>
          <p:nvPr/>
        </p:nvSpPr>
        <p:spPr>
          <a:xfrm>
            <a:off x="5091313" y="246065"/>
            <a:ext cx="4899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Marcellus" panose="020E0602050203020307" pitchFamily="34" charset="0"/>
              </a:rPr>
              <a:t>HISTÓRIA E FUNDAÇÃO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D657444-7481-9113-4D35-8AA4333C0BD1}"/>
              </a:ext>
            </a:extLst>
          </p:cNvPr>
          <p:cNvSpPr txBox="1"/>
          <p:nvPr/>
        </p:nvSpPr>
        <p:spPr>
          <a:xfrm>
            <a:off x="3711374" y="883947"/>
            <a:ext cx="743387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b="0" i="0" dirty="0">
                <a:effectLst/>
                <a:latin typeface="Marcellus" panose="020E0602050203020307" pitchFamily="34" charset="0"/>
              </a:rPr>
              <a:t>O escritório Tiera Advocacia destaca-se por sua atuação abrangente nos âmbitos consultivo, preventivo e contencioso do direito trabalhista. Comprometemo-nos incessantemente a oferecer às empresas as soluções mais eficazes para os desafios inerentes ao universo trabalhista empresarial.</a:t>
            </a:r>
          </a:p>
          <a:p>
            <a:pPr algn="just">
              <a:lnSpc>
                <a:spcPct val="150000"/>
              </a:lnSpc>
            </a:pPr>
            <a:endParaRPr lang="pt-BR" sz="1400" b="0" i="0" dirty="0">
              <a:effectLst/>
              <a:latin typeface="Marcellus" panose="020E0602050203020307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400" b="0" i="0" dirty="0">
                <a:effectLst/>
                <a:latin typeface="Marcellus" panose="020E0602050203020307" pitchFamily="34" charset="0"/>
              </a:rPr>
              <a:t>A líder e sócia fundadora, Dra. Daniela Tiera, traz consigo uma experiência consolidada desde meados de 2015. Sua trajetória abrange a condução de processos trabalhistas de grandes corporações, participação ativa em audiências e perícias, além de fornecer assessoria jurídica contínua para lidar com os procedimentos rotineiros e dúvidas diárias que permeiam o ambiente corporativo.</a:t>
            </a:r>
          </a:p>
          <a:p>
            <a:pPr algn="just">
              <a:lnSpc>
                <a:spcPct val="150000"/>
              </a:lnSpc>
            </a:pPr>
            <a:endParaRPr lang="pt-BR" sz="1400" b="0" i="0" dirty="0">
              <a:effectLst/>
              <a:latin typeface="Marcellus" panose="020E0602050203020307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400" b="0" i="0" dirty="0">
                <a:effectLst/>
                <a:latin typeface="Marcellus" panose="020E0602050203020307" pitchFamily="34" charset="0"/>
              </a:rPr>
              <a:t>Nossa abordagem vai além do simples aconselhamento jurídico; buscamos compreender as nuances específicas de cada cliente, adaptando estratégias para atender às suas necessidades exclusivas.</a:t>
            </a:r>
          </a:p>
          <a:p>
            <a:pPr algn="just">
              <a:lnSpc>
                <a:spcPct val="150000"/>
              </a:lnSpc>
            </a:pPr>
            <a:endParaRPr lang="pt-BR" sz="1400" b="0" i="0" dirty="0">
              <a:effectLst/>
              <a:latin typeface="Marcellus" panose="020E0602050203020307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400" b="0" i="0" dirty="0">
                <a:effectLst/>
                <a:latin typeface="Marcellus" panose="020E0602050203020307" pitchFamily="34" charset="0"/>
              </a:rPr>
              <a:t> </a:t>
            </a:r>
            <a:r>
              <a:rPr lang="pt-BR" sz="1400" dirty="0">
                <a:latin typeface="Marcellus" panose="020E0602050203020307" pitchFamily="34" charset="0"/>
              </a:rPr>
              <a:t>No </a:t>
            </a:r>
            <a:r>
              <a:rPr lang="pt-BR" sz="1400" b="0" i="0" dirty="0">
                <a:effectLst/>
                <a:latin typeface="Marcellus" panose="020E0602050203020307" pitchFamily="34" charset="0"/>
              </a:rPr>
              <a:t>Tiera Advocacia, estamos dedicados a estabelecer parcerias sólidas e duradouras, garantindo que cada empresa possa enfrentar os desafios trabalhistas com confiança e resiliência.</a:t>
            </a:r>
          </a:p>
          <a:p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499CB73-61B7-0071-D1A6-935275457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" y="1798203"/>
            <a:ext cx="3443950" cy="3443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15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EE0910-2BD5-CFF8-62B4-B64BB3689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" y="0"/>
            <a:ext cx="6083349" cy="6837685"/>
          </a:xfrm>
          <a:prstGeom prst="rect">
            <a:avLst/>
          </a:prstGeom>
        </p:spPr>
      </p:pic>
      <p:pic>
        <p:nvPicPr>
          <p:cNvPr id="4" name="Imagem 3" descr="Foto preto e branco&#10;&#10;Descrição gerada automaticamente">
            <a:extLst>
              <a:ext uri="{FF2B5EF4-FFF2-40B4-BE49-F238E27FC236}">
                <a16:creationId xmlns:a16="http://schemas.microsoft.com/office/drawing/2014/main" id="{B35906D1-673E-4289-89C6-CC0E45C6C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45" y="6124575"/>
            <a:ext cx="778846" cy="61912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3519AF9-79DA-0DE3-981E-27171C3AEC2C}"/>
              </a:ext>
            </a:extLst>
          </p:cNvPr>
          <p:cNvSpPr txBox="1"/>
          <p:nvPr/>
        </p:nvSpPr>
        <p:spPr>
          <a:xfrm>
            <a:off x="5486400" y="403412"/>
            <a:ext cx="578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Marcellus" panose="020E0602050203020307" pitchFamily="34" charset="0"/>
              </a:rPr>
              <a:t>PRINCIPAIS CASOS ASSESSORADOS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F6BFDF-0937-F188-6EF8-02915D334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205" y="994282"/>
            <a:ext cx="3257643" cy="145349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B888A23-F3CC-1490-CE80-7895992F2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09" y="1207384"/>
            <a:ext cx="912949" cy="91294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5B1C3CC-E263-3D3E-B4F1-8BAA40F87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72" y="856405"/>
            <a:ext cx="1646852" cy="172094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D99C678-791A-B901-1922-750418BE1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74" y="2608691"/>
            <a:ext cx="1534817" cy="153481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70FD431-159F-BC43-794F-536365828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7690" y="3094600"/>
            <a:ext cx="1581150" cy="71437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7EA66A5-36E9-14D7-28E5-63541307F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18" y="2600070"/>
            <a:ext cx="2354404" cy="123606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FF7E47B-AF29-0973-737B-66F00A9641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9530" y="4506832"/>
            <a:ext cx="2673740" cy="76455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5729C12-7515-FFC4-1C33-34F3B4C93C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47" y="4615747"/>
            <a:ext cx="2219313" cy="55145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581A83C-0795-6257-9D3F-F5CBD31A81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1707" y="4410222"/>
            <a:ext cx="2012141" cy="95777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BA6986-469F-15E4-E085-F84F015F9E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8265" y="5607089"/>
            <a:ext cx="1838325" cy="89535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65DD1011-E35D-671B-6B3F-1B12CDBD01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0474" y="5539475"/>
            <a:ext cx="18097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5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B0B5F0-204F-46AC-8806-611F940F8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71" y="-1"/>
            <a:ext cx="6952129" cy="6952129"/>
          </a:xfrm>
          <a:prstGeom prst="rect">
            <a:avLst/>
          </a:prstGeom>
        </p:spPr>
      </p:pic>
      <p:pic>
        <p:nvPicPr>
          <p:cNvPr id="4" name="Imagem 3" descr="Foto preto e branco&#10;&#10;Descrição gerada automaticamente">
            <a:extLst>
              <a:ext uri="{FF2B5EF4-FFF2-40B4-BE49-F238E27FC236}">
                <a16:creationId xmlns:a16="http://schemas.microsoft.com/office/drawing/2014/main" id="{B35906D1-673E-4289-89C6-CC0E45C6C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45" y="6124575"/>
            <a:ext cx="778846" cy="6191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9D06AC2-C27D-D85E-565B-53CCB3048B8E}"/>
              </a:ext>
            </a:extLst>
          </p:cNvPr>
          <p:cNvSpPr txBox="1"/>
          <p:nvPr/>
        </p:nvSpPr>
        <p:spPr>
          <a:xfrm>
            <a:off x="1584512" y="497346"/>
            <a:ext cx="6037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Marcellus" panose="020E0602050203020307" pitchFamily="34" charset="0"/>
              </a:rPr>
              <a:t>SOLUÇÕES OFERECIDAS PARA SUA EMPRESA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E9EFB-78E5-C278-2599-64983548A156}"/>
              </a:ext>
            </a:extLst>
          </p:cNvPr>
          <p:cNvSpPr txBox="1"/>
          <p:nvPr/>
        </p:nvSpPr>
        <p:spPr>
          <a:xfrm>
            <a:off x="363071" y="1330288"/>
            <a:ext cx="36038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latin typeface="Marcellus" panose="020E0602050203020307" pitchFamily="34" charset="0"/>
              </a:rPr>
              <a:t>Consultoria trabalhista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E6AFD3-DEA1-ABCF-4958-75394440A718}"/>
              </a:ext>
            </a:extLst>
          </p:cNvPr>
          <p:cNvSpPr txBox="1"/>
          <p:nvPr/>
        </p:nvSpPr>
        <p:spPr>
          <a:xfrm>
            <a:off x="363070" y="1644635"/>
            <a:ext cx="6723530" cy="117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0" i="0" dirty="0">
                <a:effectLst/>
                <a:latin typeface="Marcellus" panose="020E0602050203020307" pitchFamily="34" charset="0"/>
              </a:rPr>
              <a:t>Serviço jurídico especializados destinados a orientar e apoiar empresas em questões relacionadas ao direito do trabalho no dia a dia. Isso inclui consultoria preventiva, garantindo conformidade com leis trabalhistas. A abordagem proativa visa prevenir conflitos, assegurando práticas empresariais éticas e legais. </a:t>
            </a:r>
            <a:endParaRPr lang="pt-BR" sz="1200" dirty="0">
              <a:latin typeface="Marcellus" panose="020E0602050203020307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0AD7F2-932D-569A-0AD0-80C8DEF84028}"/>
              </a:ext>
            </a:extLst>
          </p:cNvPr>
          <p:cNvSpPr txBox="1"/>
          <p:nvPr/>
        </p:nvSpPr>
        <p:spPr>
          <a:xfrm>
            <a:off x="363071" y="3128596"/>
            <a:ext cx="36038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latin typeface="Marcellus" panose="020E0602050203020307" pitchFamily="34" charset="0"/>
              </a:rPr>
              <a:t>Auditoria trabalhista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15F7244-4A3B-0C12-055C-BA2334B1E52A}"/>
              </a:ext>
            </a:extLst>
          </p:cNvPr>
          <p:cNvSpPr txBox="1"/>
          <p:nvPr/>
        </p:nvSpPr>
        <p:spPr>
          <a:xfrm>
            <a:off x="363070" y="3380955"/>
            <a:ext cx="6723530" cy="1449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0" i="0" dirty="0">
                <a:effectLst/>
                <a:latin typeface="Marcellus" panose="020E0602050203020307" pitchFamily="34" charset="0"/>
              </a:rPr>
              <a:t>O trabalho realizado uma análise abrangente dos processos e práticas internas de uma empresa em relação ao direito do trabalho. Seu propósito é avaliar a conformidade da empresa com as leis trabalhistas, abrangendo aspectos como contratos, jornada de trabalho, normas internas, admissões, demissões, saúde e segurança, benefícios, registros e acordos coletivos.</a:t>
            </a:r>
            <a:endParaRPr lang="pt-BR" sz="1200" dirty="0">
              <a:latin typeface="Marcellus" panose="020E0602050203020307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D85D220-0443-DE8B-708E-C113717A17B5}"/>
              </a:ext>
            </a:extLst>
          </p:cNvPr>
          <p:cNvSpPr txBox="1"/>
          <p:nvPr/>
        </p:nvSpPr>
        <p:spPr>
          <a:xfrm>
            <a:off x="363070" y="5067726"/>
            <a:ext cx="39130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latin typeface="Marcellus" panose="020E0602050203020307" pitchFamily="34" charset="0"/>
              </a:rPr>
              <a:t>Representação em processos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39426D6-1213-1412-D885-7F2759EEF7F4}"/>
              </a:ext>
            </a:extLst>
          </p:cNvPr>
          <p:cNvSpPr txBox="1"/>
          <p:nvPr/>
        </p:nvSpPr>
        <p:spPr>
          <a:xfrm>
            <a:off x="363070" y="5371301"/>
            <a:ext cx="6575612" cy="89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0" i="0" dirty="0">
                <a:effectLst/>
                <a:latin typeface="Marcellus" panose="020E0602050203020307" pitchFamily="34" charset="0"/>
              </a:rPr>
              <a:t>A representação do empregador em um processo judicial trabalhista envolve a defesa legal dos interesses da empresa. A execução dos serviços inclui a análise do caso, preparação de defesa e, se o caso, acompanhamento do processo até o final.</a:t>
            </a:r>
            <a:endParaRPr lang="pt-BR" sz="1200" dirty="0">
              <a:latin typeface="Marcellus" panose="020E0602050203020307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7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B0B5F0-204F-46AC-8806-611F940F8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71" y="-1"/>
            <a:ext cx="6952129" cy="6952129"/>
          </a:xfrm>
          <a:prstGeom prst="rect">
            <a:avLst/>
          </a:prstGeom>
        </p:spPr>
      </p:pic>
      <p:pic>
        <p:nvPicPr>
          <p:cNvPr id="4" name="Imagem 3" descr="Foto preto e branco&#10;&#10;Descrição gerada automaticamente">
            <a:extLst>
              <a:ext uri="{FF2B5EF4-FFF2-40B4-BE49-F238E27FC236}">
                <a16:creationId xmlns:a16="http://schemas.microsoft.com/office/drawing/2014/main" id="{B35906D1-673E-4289-89C6-CC0E45C6C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45" y="6124575"/>
            <a:ext cx="778846" cy="6191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9D06AC2-C27D-D85E-565B-53CCB3048B8E}"/>
              </a:ext>
            </a:extLst>
          </p:cNvPr>
          <p:cNvSpPr txBox="1"/>
          <p:nvPr/>
        </p:nvSpPr>
        <p:spPr>
          <a:xfrm>
            <a:off x="1584512" y="497346"/>
            <a:ext cx="6037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Marcellus" panose="020E0602050203020307" pitchFamily="34" charset="0"/>
              </a:rPr>
              <a:t>SOLUÇÕES OFERECIDAS PARA SUA EMPRESA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E9EFB-78E5-C278-2599-64983548A156}"/>
              </a:ext>
            </a:extLst>
          </p:cNvPr>
          <p:cNvSpPr txBox="1"/>
          <p:nvPr/>
        </p:nvSpPr>
        <p:spPr>
          <a:xfrm>
            <a:off x="363071" y="1182131"/>
            <a:ext cx="36038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latin typeface="Marcellus" panose="020E0602050203020307" pitchFamily="34" charset="0"/>
              </a:rPr>
              <a:t>Redução de passivo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E6AFD3-DEA1-ABCF-4958-75394440A718}"/>
              </a:ext>
            </a:extLst>
          </p:cNvPr>
          <p:cNvSpPr txBox="1"/>
          <p:nvPr/>
        </p:nvSpPr>
        <p:spPr>
          <a:xfrm>
            <a:off x="363070" y="1514174"/>
            <a:ext cx="6723530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0" i="0" dirty="0">
                <a:effectLst/>
                <a:latin typeface="Marcellus" panose="020E0602050203020307" pitchFamily="34" charset="0"/>
                <a:ea typeface="Malgun Gothic" panose="020B0503020000020004" pitchFamily="34" charset="-127"/>
              </a:rPr>
              <a:t>Ainda, no contexto da gestão de processos, é viável minimizar as pendências por meio da celebração de acordos. Um exemplo concreto de sucesso em nossa assessoria é a diminuição de litígios em uma de nossas empresas parceiras, que passou de 32 processos para apenas 11 processos em andamento, representando uma significativa redução de 65% no passivo trabalhista.</a:t>
            </a:r>
            <a:endParaRPr lang="pt-BR" sz="1200" dirty="0">
              <a:latin typeface="Marcellus" panose="020E0602050203020307" pitchFamily="34" charset="0"/>
              <a:ea typeface="Malgun Gothic" panose="020B0503020000020004" pitchFamily="34" charset="-12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0AD7F2-932D-569A-0AD0-80C8DEF84028}"/>
              </a:ext>
            </a:extLst>
          </p:cNvPr>
          <p:cNvSpPr txBox="1"/>
          <p:nvPr/>
        </p:nvSpPr>
        <p:spPr>
          <a:xfrm>
            <a:off x="363071" y="3440044"/>
            <a:ext cx="36038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latin typeface="Marcellus" panose="020E0602050203020307" pitchFamily="34" charset="0"/>
              </a:rPr>
              <a:t>Elaboração de documentos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15F7244-4A3B-0C12-055C-BA2334B1E52A}"/>
              </a:ext>
            </a:extLst>
          </p:cNvPr>
          <p:cNvSpPr txBox="1"/>
          <p:nvPr/>
        </p:nvSpPr>
        <p:spPr>
          <a:xfrm>
            <a:off x="363070" y="3522908"/>
            <a:ext cx="6723530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br>
              <a:rPr lang="pt-BR" sz="1200" dirty="0"/>
            </a:br>
            <a:r>
              <a:rPr lang="pt-BR" sz="1200" b="0" i="0" dirty="0">
                <a:effectLst/>
                <a:latin typeface="Marcellus" panose="020E0602050203020307" pitchFamily="34" charset="0"/>
              </a:rPr>
              <a:t>Oferecemos </a:t>
            </a:r>
            <a:r>
              <a:rPr lang="pt-BR" sz="1200" dirty="0">
                <a:latin typeface="Marcellus" panose="020E0602050203020307" pitchFamily="34" charset="0"/>
              </a:rPr>
              <a:t>também soluções pontuais, a depender da necessidade da sua empresa. </a:t>
            </a:r>
            <a:r>
              <a:rPr lang="pt-BR" sz="1200" b="0" i="0" dirty="0">
                <a:effectLst/>
                <a:latin typeface="Marcellus" panose="020E0602050203020307" pitchFamily="34" charset="0"/>
              </a:rPr>
              <a:t>Dessa forma,  prestamos suporte especializado à sua empresa para necessidades específicas, por meio da criação de documentos personalizados, elaboração de contratos, desenvolvimento de códigos de conduta e boas práticas, entre outros.</a:t>
            </a:r>
            <a:endParaRPr lang="pt-BR" sz="1200" dirty="0">
              <a:latin typeface="Marcellus" panose="020E0602050203020307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17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F729F61-C4E9-08BA-4489-66EBDA1C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Foto preto e branco&#10;&#10;Descrição gerada automaticamente">
            <a:extLst>
              <a:ext uri="{FF2B5EF4-FFF2-40B4-BE49-F238E27FC236}">
                <a16:creationId xmlns:a16="http://schemas.microsoft.com/office/drawing/2014/main" id="{B35906D1-673E-4289-89C6-CC0E45C6C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45" y="6124575"/>
            <a:ext cx="778846" cy="61912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3187DC4-AE16-45DE-AFA2-19FACAFB559C}"/>
              </a:ext>
            </a:extLst>
          </p:cNvPr>
          <p:cNvSpPr/>
          <p:nvPr/>
        </p:nvSpPr>
        <p:spPr>
          <a:xfrm>
            <a:off x="2282337" y="516374"/>
            <a:ext cx="2698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Marcellus" panose="020E0602050203020307" pitchFamily="34" charset="0"/>
              </a:rPr>
              <a:t>CONTATO</a:t>
            </a:r>
          </a:p>
        </p:txBody>
      </p:sp>
      <p:sp>
        <p:nvSpPr>
          <p:cNvPr id="33" name="Losango 32">
            <a:extLst>
              <a:ext uri="{FF2B5EF4-FFF2-40B4-BE49-F238E27FC236}">
                <a16:creationId xmlns:a16="http://schemas.microsoft.com/office/drawing/2014/main" id="{D88F1343-8357-464C-8734-DF54699A5F2D}"/>
              </a:ext>
            </a:extLst>
          </p:cNvPr>
          <p:cNvSpPr/>
          <p:nvPr/>
        </p:nvSpPr>
        <p:spPr>
          <a:xfrm>
            <a:off x="2055947" y="810364"/>
            <a:ext cx="150920" cy="181459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Losango 33">
            <a:extLst>
              <a:ext uri="{FF2B5EF4-FFF2-40B4-BE49-F238E27FC236}">
                <a16:creationId xmlns:a16="http://schemas.microsoft.com/office/drawing/2014/main" id="{258C4D46-DDA6-49AF-B6E5-633D63BECE61}"/>
              </a:ext>
            </a:extLst>
          </p:cNvPr>
          <p:cNvSpPr/>
          <p:nvPr/>
        </p:nvSpPr>
        <p:spPr>
          <a:xfrm>
            <a:off x="5231222" y="810364"/>
            <a:ext cx="150920" cy="181459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 descr="Uma imagem contendo monitor, rua, telefone, placa&#10;&#10;Descrição gerada automaticamente">
            <a:extLst>
              <a:ext uri="{FF2B5EF4-FFF2-40B4-BE49-F238E27FC236}">
                <a16:creationId xmlns:a16="http://schemas.microsoft.com/office/drawing/2014/main" id="{0BD4F2BD-F10C-4B9F-8446-C6B0EBDA2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1" y="3139503"/>
            <a:ext cx="376732" cy="385253"/>
          </a:xfrm>
          <a:prstGeom prst="rect">
            <a:avLst/>
          </a:prstGeom>
        </p:spPr>
      </p:pic>
      <p:pic>
        <p:nvPicPr>
          <p:cNvPr id="27" name="Imagem 26" descr="Uma imagem contendo desenho, luz&#10;&#10;Descrição gerada automaticamente">
            <a:extLst>
              <a:ext uri="{FF2B5EF4-FFF2-40B4-BE49-F238E27FC236}">
                <a16:creationId xmlns:a16="http://schemas.microsoft.com/office/drawing/2014/main" id="{1368674B-BCCD-4038-8BFB-49004C462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42" y="3045425"/>
            <a:ext cx="619572" cy="619572"/>
          </a:xfrm>
          <a:prstGeom prst="rect">
            <a:avLst/>
          </a:prstGeom>
        </p:spPr>
      </p:pic>
      <p:pic>
        <p:nvPicPr>
          <p:cNvPr id="29" name="Imagem 28" descr="Uma imagem contendo relógio&#10;&#10;Descrição gerada automaticamente">
            <a:extLst>
              <a:ext uri="{FF2B5EF4-FFF2-40B4-BE49-F238E27FC236}">
                <a16:creationId xmlns:a16="http://schemas.microsoft.com/office/drawing/2014/main" id="{404D5AFD-FEC4-4A15-8BA9-1F86EAC3A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2" y="2018188"/>
            <a:ext cx="1169560" cy="116956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ACF7FFEC-C661-4E73-9DAE-9E205F1E943B}"/>
              </a:ext>
            </a:extLst>
          </p:cNvPr>
          <p:cNvSpPr/>
          <p:nvPr/>
        </p:nvSpPr>
        <p:spPr>
          <a:xfrm>
            <a:off x="2017222" y="2440021"/>
            <a:ext cx="4700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aviar Dreams" panose="020B0402020204020504" pitchFamily="34" charset="0"/>
              </a:rPr>
              <a:t>daniela@tieraadvocacia.com.br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68D0A092-135C-4954-B87E-AA542AFA0FCE}"/>
              </a:ext>
            </a:extLst>
          </p:cNvPr>
          <p:cNvSpPr/>
          <p:nvPr/>
        </p:nvSpPr>
        <p:spPr>
          <a:xfrm>
            <a:off x="2231041" y="3164156"/>
            <a:ext cx="2749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aviar Dreams" panose="020B0402020204020504" pitchFamily="34" charset="0"/>
              </a:rPr>
              <a:t>(17) 9.9104-6954</a:t>
            </a: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F89D10BB-3415-4E88-8237-F0FAEF883D14}"/>
              </a:ext>
            </a:extLst>
          </p:cNvPr>
          <p:cNvCxnSpPr>
            <a:cxnSpLocks/>
          </p:cNvCxnSpPr>
          <p:nvPr/>
        </p:nvCxnSpPr>
        <p:spPr>
          <a:xfrm flipV="1">
            <a:off x="1441717" y="3024581"/>
            <a:ext cx="0" cy="52544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47CD115-16D3-4023-B419-17366ADF3B43}"/>
              </a:ext>
            </a:extLst>
          </p:cNvPr>
          <p:cNvSpPr txBox="1"/>
          <p:nvPr/>
        </p:nvSpPr>
        <p:spPr>
          <a:xfrm>
            <a:off x="4729661" y="2680471"/>
            <a:ext cx="4609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latin typeface="Marcellus" panose="020E0602050203020307" pitchFamily="34" charset="0"/>
              </a:rPr>
              <a:t>TIERA</a:t>
            </a:r>
          </a:p>
          <a:p>
            <a:pPr algn="ctr"/>
            <a:r>
              <a:rPr lang="pt-BR" sz="5400" dirty="0">
                <a:solidFill>
                  <a:schemeClr val="bg1">
                    <a:lumMod val="85000"/>
                  </a:schemeClr>
                </a:solidFill>
                <a:latin typeface="Marcellus" panose="020E0602050203020307" pitchFamily="34" charset="0"/>
              </a:rPr>
              <a:t>ADVOCACIA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2D13F57-52D2-4A61-817A-6BC97BF4C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12444" r="5995" b="8450"/>
          <a:stretch/>
        </p:blipFill>
        <p:spPr>
          <a:xfrm>
            <a:off x="2394712" y="1765831"/>
            <a:ext cx="3859636" cy="33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13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535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Caviar Dreams</vt:lpstr>
      <vt:lpstr>Marcellus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Mian Zucolotto</dc:creator>
  <cp:lastModifiedBy>Daniela Tiera</cp:lastModifiedBy>
  <cp:revision>23</cp:revision>
  <dcterms:created xsi:type="dcterms:W3CDTF">2020-02-25T22:38:00Z</dcterms:created>
  <dcterms:modified xsi:type="dcterms:W3CDTF">2023-11-15T17:06:19Z</dcterms:modified>
</cp:coreProperties>
</file>