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Gill Sans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EYcCFOZ38h4tWhL4UZ/J0AONn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D5B419-3DCC-4DFD-8DEF-8049909A2BB3}">
  <a:tblStyle styleId="{0CD5B419-3DCC-4DFD-8DEF-8049909A2BB3}" styleName="Table_0">
    <a:wholeTbl>
      <a:tcTxStyle b="off" i="off">
        <a:font>
          <a:latin typeface="Arial "/>
          <a:ea typeface="Arial "/>
          <a:cs typeface="Arial 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6F0"/>
          </a:solidFill>
        </a:fill>
      </a:tcStyle>
    </a:wholeTbl>
    <a:band1H>
      <a:tcTxStyle/>
      <a:tcStyle>
        <a:tcBdr/>
        <a:fill>
          <a:solidFill>
            <a:srgbClr val="F9ED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ED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"/>
          <a:ea typeface="Arial "/>
          <a:cs typeface="Arial 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"/>
          <a:ea typeface="Arial "/>
          <a:cs typeface="Arial 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"/>
          <a:ea typeface="Arial "/>
          <a:cs typeface="Arial 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"/>
          <a:ea typeface="Arial "/>
          <a:cs typeface="Arial 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1">
                <a:solidFill>
                  <a:schemeClr val="accent1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is Conteúdos">
  <p:cSld name="Seis Conteúd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530301" y="1690689"/>
            <a:ext cx="3148965" cy="19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3"/>
          </p:nvPr>
        </p:nvSpPr>
        <p:spPr>
          <a:xfrm>
            <a:off x="4888689" y="1702826"/>
            <a:ext cx="3148965" cy="19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4"/>
          </p:nvPr>
        </p:nvSpPr>
        <p:spPr>
          <a:xfrm>
            <a:off x="1337076" y="1702826"/>
            <a:ext cx="3148965" cy="19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5"/>
          </p:nvPr>
        </p:nvSpPr>
        <p:spPr>
          <a:xfrm>
            <a:off x="8530301" y="3849456"/>
            <a:ext cx="3148965" cy="19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6"/>
          </p:nvPr>
        </p:nvSpPr>
        <p:spPr>
          <a:xfrm>
            <a:off x="4888689" y="3849456"/>
            <a:ext cx="3148965" cy="19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7"/>
          </p:nvPr>
        </p:nvSpPr>
        <p:spPr>
          <a:xfrm>
            <a:off x="1337076" y="3849456"/>
            <a:ext cx="3148965" cy="192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>
            <a:spLocks noGrp="1"/>
          </p:cNvSpPr>
          <p:nvPr>
            <p:ph type="pic" idx="8"/>
          </p:nvPr>
        </p:nvSpPr>
        <p:spPr>
          <a:xfrm>
            <a:off x="947634" y="1679576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>
            <a:spLocks noGrp="1"/>
          </p:cNvSpPr>
          <p:nvPr>
            <p:ph type="pic" idx="9"/>
          </p:nvPr>
        </p:nvSpPr>
        <p:spPr>
          <a:xfrm>
            <a:off x="4499246" y="1679576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>
            <a:spLocks noGrp="1"/>
          </p:cNvSpPr>
          <p:nvPr>
            <p:ph type="pic" idx="13"/>
          </p:nvPr>
        </p:nvSpPr>
        <p:spPr>
          <a:xfrm>
            <a:off x="8126282" y="1679576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>
            <a:spLocks noGrp="1"/>
          </p:cNvSpPr>
          <p:nvPr>
            <p:ph type="pic" idx="14"/>
          </p:nvPr>
        </p:nvSpPr>
        <p:spPr>
          <a:xfrm>
            <a:off x="947634" y="3792079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>
            <a:spLocks noGrp="1"/>
          </p:cNvSpPr>
          <p:nvPr>
            <p:ph type="pic" idx="15"/>
          </p:nvPr>
        </p:nvSpPr>
        <p:spPr>
          <a:xfrm>
            <a:off x="4499246" y="3792079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>
            <a:spLocks noGrp="1"/>
          </p:cNvSpPr>
          <p:nvPr>
            <p:ph type="pic" idx="16"/>
          </p:nvPr>
        </p:nvSpPr>
        <p:spPr>
          <a:xfrm>
            <a:off x="8126282" y="3792079"/>
            <a:ext cx="376237" cy="3762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_2">
  <p:cSld name="Imagem com Legenda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 extrusionOk="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47" name="Google Shape;47;p11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7294251" y="1192697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 extrusionOk="0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0" y="2781223"/>
            <a:ext cx="6040800" cy="273690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>
            <a:spLocks noGrp="1"/>
          </p:cNvSpPr>
          <p:nvPr>
            <p:ph type="pic" idx="3"/>
          </p:nvPr>
        </p:nvSpPr>
        <p:spPr>
          <a:xfrm>
            <a:off x="6586106" y="1188012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1"/>
          <p:cNvSpPr>
            <a:spLocks noGrp="1"/>
          </p:cNvSpPr>
          <p:nvPr>
            <p:ph type="pic" idx="4"/>
          </p:nvPr>
        </p:nvSpPr>
        <p:spPr>
          <a:xfrm>
            <a:off x="6586106" y="2878015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1"/>
          <p:cNvSpPr txBox="1">
            <a:spLocks noGrp="1"/>
          </p:cNvSpPr>
          <p:nvPr>
            <p:ph type="body" idx="5"/>
          </p:nvPr>
        </p:nvSpPr>
        <p:spPr>
          <a:xfrm>
            <a:off x="7294250" y="2880357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>
            <a:spLocks noGrp="1"/>
          </p:cNvSpPr>
          <p:nvPr>
            <p:ph type="pic" idx="6"/>
          </p:nvPr>
        </p:nvSpPr>
        <p:spPr>
          <a:xfrm>
            <a:off x="6586106" y="4568018"/>
            <a:ext cx="376237" cy="376237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body" idx="7"/>
          </p:nvPr>
        </p:nvSpPr>
        <p:spPr>
          <a:xfrm>
            <a:off x="7294250" y="4568018"/>
            <a:ext cx="4057961" cy="143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 b="1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1" u="none" strike="noStrike" cap="none">
                <a:solidFill>
                  <a:schemeClr val="dk2"/>
                </a:solidFill>
                <a:latin typeface="Arial "/>
                <a:ea typeface="Arial "/>
                <a:cs typeface="Arial "/>
                <a:sym typeface="Arial 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" descr="Profissionais colaborando em uma mesa usando um lapt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 descr="Pessoas com documentos"/>
          <p:cNvSpPr/>
          <p:nvPr/>
        </p:nvSpPr>
        <p:spPr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 extrusionOk="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1523999" y="2039514"/>
            <a:ext cx="9819861" cy="212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pt-BR" sz="5000">
                <a:solidFill>
                  <a:schemeClr val="lt1"/>
                </a:solidFill>
              </a:rPr>
              <a:t>LR CONSULTORIA EMPRESARIAL</a:t>
            </a:r>
            <a:br>
              <a:rPr lang="pt-BR" sz="5000">
                <a:solidFill>
                  <a:schemeClr val="lt1"/>
                </a:solidFill>
              </a:rPr>
            </a:br>
            <a:r>
              <a:rPr lang="pt-BR" sz="5000">
                <a:solidFill>
                  <a:schemeClr val="lt1"/>
                </a:solidFill>
              </a:rPr>
              <a:t>APRESENTAÇÃO</a:t>
            </a:r>
            <a:endParaRPr/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4229530" y="4209696"/>
            <a:ext cx="4104000" cy="882001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</a:pPr>
            <a:r>
              <a:rPr lang="pt-BR" sz="2500" b="1" i="1">
                <a:solidFill>
                  <a:schemeClr val="accent1"/>
                </a:solidFill>
              </a:rPr>
              <a:t>Oportunidade do Investidor</a:t>
            </a:r>
            <a:endParaRPr/>
          </a:p>
        </p:txBody>
      </p:sp>
      <p:sp>
        <p:nvSpPr>
          <p:cNvPr id="115" name="Google Shape;115;p1" descr="Retângulo bege"/>
          <p:cNvSpPr/>
          <p:nvPr/>
        </p:nvSpPr>
        <p:spPr>
          <a:xfrm>
            <a:off x="3377250" y="3360322"/>
            <a:ext cx="5472000" cy="0"/>
          </a:xfrm>
          <a:custGeom>
            <a:avLst/>
            <a:gdLst/>
            <a:ahLst/>
            <a:cxnLst/>
            <a:rect l="l" t="t" r="r" b="b"/>
            <a:pathLst>
              <a:path w="3935729" h="120000" extrusionOk="0">
                <a:moveTo>
                  <a:pt x="0" y="0"/>
                </a:moveTo>
                <a:lnTo>
                  <a:pt x="3935349" y="0"/>
                </a:lnTo>
              </a:path>
            </a:pathLst>
          </a:custGeom>
          <a:noFill/>
          <a:ln w="548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33" y="5832861"/>
            <a:ext cx="1152938" cy="90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" descr="O homem fala por telef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" y="0"/>
            <a:ext cx="6991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 descr="Retângulo bege"/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 extrusionOk="0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24" name="Google Shape;124;p2" descr="Retângulo azul"/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 extrusionOk="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6198107" y="2331086"/>
            <a:ext cx="5165558" cy="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pt-BR">
                <a:solidFill>
                  <a:schemeClr val="lt1"/>
                </a:solidFill>
              </a:rPr>
              <a:t>NOSSA GRANDE IDEIA</a:t>
            </a:r>
            <a:endParaRPr/>
          </a:p>
        </p:txBody>
      </p:sp>
      <p:sp>
        <p:nvSpPr>
          <p:cNvPr id="126" name="Google Shape;126;p2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/>
              <a:t>2</a:t>
            </a:fld>
            <a:endParaRPr sz="1000"/>
          </a:p>
        </p:txBody>
      </p:sp>
      <p:sp>
        <p:nvSpPr>
          <p:cNvPr id="127" name="Google Shape;127;p2" descr="Retângulo bege"/>
          <p:cNvSpPr/>
          <p:nvPr/>
        </p:nvSpPr>
        <p:spPr>
          <a:xfrm rot="10800000" flipH="1">
            <a:off x="6313932" y="2990850"/>
            <a:ext cx="4792218" cy="51574"/>
          </a:xfrm>
          <a:custGeom>
            <a:avLst/>
            <a:gdLst/>
            <a:ahLst/>
            <a:cxnLst/>
            <a:rect l="l" t="t" r="r" b="b"/>
            <a:pathLst>
              <a:path w="2642870" h="120000" extrusionOk="0">
                <a:moveTo>
                  <a:pt x="0" y="0"/>
                </a:moveTo>
                <a:lnTo>
                  <a:pt x="2642616" y="0"/>
                </a:lnTo>
              </a:path>
            </a:pathLst>
          </a:custGeom>
          <a:noFill/>
          <a:ln w="548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6188242" y="3217631"/>
            <a:ext cx="5181600" cy="194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ct val="100000"/>
              <a:buFont typeface="Arial"/>
              <a:buNone/>
            </a:pPr>
            <a:r>
              <a:rPr lang="pt-BR" sz="1800" b="0" i="1" u="none" strike="noStrike" cap="none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Entendemos que mudar nem sempre é fácil, tendo isso em mente, ajudamos empresas de todos os portes a reagir às transições do mercado para se manterem competitivas, através da análise de dados.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ct val="100000"/>
              <a:buFont typeface="Arial"/>
              <a:buNone/>
            </a:pPr>
            <a:r>
              <a:rPr lang="pt-BR" sz="1800" b="0" i="1" u="none" strike="noStrike" cap="none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Nossa proposta é tornar a sua tomada de decisão mais assertiva e otimizar os recursos da sua empresa, tornando-a assim, mais rentável!</a:t>
            </a:r>
            <a:endParaRPr/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235" y="5816036"/>
            <a:ext cx="1176156" cy="92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 descr="Retângulo azul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 descr="Retângulo azul"/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 extrusionOk="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37" name="Google Shape;137;p3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838200" y="3299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pt-BR">
                <a:solidFill>
                  <a:schemeClr val="lt1"/>
                </a:solidFill>
              </a:rPr>
              <a:t>PERSPECTIVA DO PROJETO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/>
              <a:t>3</a:t>
            </a:fld>
            <a:endParaRPr sz="1000"/>
          </a:p>
        </p:txBody>
      </p:sp>
      <p:graphicFrame>
        <p:nvGraphicFramePr>
          <p:cNvPr id="140" name="Google Shape;140;p3" descr="Tabela"/>
          <p:cNvGraphicFramePr/>
          <p:nvPr>
            <p:extLst>
              <p:ext uri="{D42A27DB-BD31-4B8C-83A1-F6EECF244321}">
                <p14:modId xmlns:p14="http://schemas.microsoft.com/office/powerpoint/2010/main" val="968396996"/>
              </p:ext>
            </p:extLst>
          </p:nvPr>
        </p:nvGraphicFramePr>
        <p:xfrm>
          <a:off x="615471" y="2498568"/>
          <a:ext cx="10966500" cy="2194580"/>
        </p:xfrm>
        <a:graphic>
          <a:graphicData uri="http://schemas.openxmlformats.org/drawingml/2006/table">
            <a:tbl>
              <a:tblPr firstRow="1" bandRow="1">
                <a:noFill/>
                <a:tableStyleId>{0CD5B419-3DCC-4DFD-8DEF-8049909A2BB3}</a:tableStyleId>
              </a:tblPr>
              <a:tblGrid>
                <a:gridCol w="219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Consultoria Inicial</a:t>
                      </a:r>
                      <a:endParaRPr sz="3000" b="1" u="none" strike="noStrike" cap="none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Coleta de Dados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Modelagem e Transformação dos Dados</a:t>
                      </a:r>
                      <a:endParaRPr sz="3000" b="1" u="none" strike="noStrike" cap="none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Relatórios Interativos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Sessão de Planejamento</a:t>
                      </a:r>
                      <a:endParaRPr sz="3000" b="1" u="none" strike="noStrike" cap="none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EEFF2"/>
                        </a:buClr>
                        <a:buSzPts val="1800"/>
                        <a:buFont typeface="Arial "/>
                        <a:buNone/>
                      </a:pPr>
                      <a:r>
                        <a:rPr lang="pt-BR" sz="1800" b="0" i="1" u="none" strike="noStrike" cap="none" dirty="0">
                          <a:solidFill>
                            <a:schemeClr val="tx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Avaliação e Dimensionamento das Informações</a:t>
                      </a:r>
                      <a:endParaRPr sz="1800" b="0" i="1" u="none" strike="noStrike" cap="none" dirty="0">
                        <a:solidFill>
                          <a:schemeClr val="tx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EEFF2"/>
                        </a:buClr>
                        <a:buSzPts val="1800"/>
                        <a:buFont typeface="Arial "/>
                        <a:buNone/>
                      </a:pPr>
                      <a:r>
                        <a:rPr lang="pt-BR" sz="1800" b="0" i="1" u="none" strike="noStrike" cap="none">
                          <a:solidFill>
                            <a:schemeClr val="tx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Fase de preparação para devidos ajustes </a:t>
                      </a:r>
                      <a:endParaRPr sz="1800" b="0" i="1" u="none" strike="noStrike" cap="none">
                        <a:solidFill>
                          <a:schemeClr val="tx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EEFF2"/>
                        </a:buClr>
                        <a:buSzPts val="1800"/>
                        <a:buFont typeface="Arial "/>
                        <a:buNone/>
                      </a:pPr>
                      <a:r>
                        <a:rPr lang="pt-BR" sz="1800" i="1" u="none" strike="noStrike" cap="none">
                          <a:solidFill>
                            <a:schemeClr val="tx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Fase de remodelação para a geração dos painéis</a:t>
                      </a:r>
                      <a:endParaRPr sz="1800" i="1" u="none" strike="noStrike" cap="none">
                        <a:solidFill>
                          <a:schemeClr val="tx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EEFF2"/>
                        </a:buClr>
                        <a:buSzPts val="1800"/>
                        <a:buFont typeface="Arial "/>
                        <a:buNone/>
                      </a:pPr>
                      <a:r>
                        <a:rPr lang="pt-BR" sz="1800" i="1" u="none" strike="noStrike" cap="none">
                          <a:solidFill>
                            <a:schemeClr val="tx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Dashboards que auxiliarão na tomada de decisão</a:t>
                      </a:r>
                      <a:endParaRPr sz="1800" i="1" u="none" strike="noStrike" cap="none">
                        <a:solidFill>
                          <a:schemeClr val="tx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EEFF2"/>
                        </a:buClr>
                        <a:buSzPts val="1800"/>
                        <a:buFont typeface="Arial "/>
                        <a:buNone/>
                      </a:pPr>
                      <a:r>
                        <a:rPr lang="pt-BR" sz="1800" i="1" u="none" strike="noStrike" cap="none" dirty="0">
                          <a:solidFill>
                            <a:schemeClr val="tx1"/>
                          </a:solidFill>
                          <a:latin typeface="Arial "/>
                          <a:ea typeface="Arial "/>
                          <a:cs typeface="Arial "/>
                          <a:sym typeface="Arial "/>
                        </a:rPr>
                        <a:t>Análise de Desempenho e de tendência</a:t>
                      </a:r>
                      <a:endParaRPr sz="1800" i="1" u="none" strike="noStrike" cap="none" dirty="0">
                        <a:solidFill>
                          <a:schemeClr val="tx1"/>
                        </a:solidFill>
                        <a:latin typeface="Arial "/>
                        <a:ea typeface="Arial "/>
                        <a:cs typeface="Arial "/>
                        <a:sym typeface="Arial 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Google Shape;141;p3" descr="Retângulo bege"/>
          <p:cNvSpPr/>
          <p:nvPr/>
        </p:nvSpPr>
        <p:spPr>
          <a:xfrm rot="10800000" flipH="1">
            <a:off x="947606" y="1278845"/>
            <a:ext cx="6196143" cy="45719"/>
          </a:xfrm>
          <a:custGeom>
            <a:avLst/>
            <a:gdLst/>
            <a:ahLst/>
            <a:cxnLst/>
            <a:rect l="l" t="t" r="r" b="b"/>
            <a:pathLst>
              <a:path w="3931920" h="120000" extrusionOk="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w="548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cxnSp>
        <p:nvCxnSpPr>
          <p:cNvPr id="142" name="Google Shape;142;p3" descr="Linha"/>
          <p:cNvCxnSpPr/>
          <p:nvPr/>
        </p:nvCxnSpPr>
        <p:spPr>
          <a:xfrm>
            <a:off x="6095999" y="4459253"/>
            <a:ext cx="0" cy="3960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3"/>
          <p:cNvSpPr/>
          <p:nvPr/>
        </p:nvSpPr>
        <p:spPr>
          <a:xfrm>
            <a:off x="4583905" y="4954603"/>
            <a:ext cx="3024187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SUCESSO</a:t>
            </a:r>
            <a:endParaRPr/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783" y="5867136"/>
            <a:ext cx="1152937" cy="90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Aperto de mão de duas pessoa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 descr="Retângulo azul"/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 extrusionOk="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52" name="Google Shape;152;p4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8479503" y="1690688"/>
            <a:ext cx="3172398" cy="23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pt-BR" sz="1900" b="1">
                <a:solidFill>
                  <a:schemeClr val="lt1"/>
                </a:solidFill>
              </a:rPr>
              <a:t>Dashboards Interativos</a:t>
            </a:r>
            <a:endParaRPr/>
          </a:p>
          <a:p>
            <a:pPr marL="0" marR="508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EEFF2"/>
              </a:buClr>
              <a:buSzPts val="1400"/>
              <a:buNone/>
            </a:pPr>
            <a:r>
              <a:rPr lang="pt-BR" sz="1400" i="1">
                <a:solidFill>
                  <a:srgbClr val="DEEFF2"/>
                </a:solidFill>
              </a:rPr>
              <a:t>Análise de todas as etapas do funil de vendas e evidenciar exatamente quais os pontos fortes do seu negócio. Os esforços estarão direcionados para aquilo que realmente gerará vendas e resultados para a empresa.</a:t>
            </a:r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3"/>
          </p:nvPr>
        </p:nvSpPr>
        <p:spPr>
          <a:xfrm>
            <a:off x="4843363" y="1702825"/>
            <a:ext cx="3148965" cy="204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pt-BR" sz="1900" b="1">
                <a:solidFill>
                  <a:schemeClr val="lt1"/>
                </a:solidFill>
              </a:rPr>
              <a:t>Gestão e Transformação de Dados</a:t>
            </a:r>
            <a:endParaRPr/>
          </a:p>
          <a:p>
            <a:pPr marL="0" marR="508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EEFF2"/>
              </a:buClr>
              <a:buSzPts val="1400"/>
              <a:buNone/>
            </a:pPr>
            <a:r>
              <a:rPr lang="pt-BR" sz="1400" i="1">
                <a:solidFill>
                  <a:srgbClr val="DEEFF2"/>
                </a:solidFill>
              </a:rPr>
              <a:t>Modelagem dos dados gerados nas áreas da sua empresa em relatórios gerenciais, que auxiliarão você na tomada de decisão.</a:t>
            </a: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/>
              <a:t>4</a:t>
            </a:fld>
            <a:endParaRPr sz="1000"/>
          </a:p>
        </p:txBody>
      </p:sp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81802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pt-BR">
                <a:solidFill>
                  <a:schemeClr val="lt1"/>
                </a:solidFill>
              </a:rPr>
              <a:t>NOSSOS SERVIÇOS</a:t>
            </a: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4"/>
          </p:nvPr>
        </p:nvSpPr>
        <p:spPr>
          <a:xfrm>
            <a:off x="1337076" y="1702825"/>
            <a:ext cx="3148965" cy="21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pt-BR" sz="1900" b="1">
                <a:solidFill>
                  <a:schemeClr val="lt1"/>
                </a:solidFill>
              </a:rPr>
              <a:t>Consulta Introdutória</a:t>
            </a:r>
            <a:endParaRPr/>
          </a:p>
          <a:p>
            <a:pPr marL="0" marR="508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EEFF2"/>
              </a:buClr>
              <a:buSzPts val="1400"/>
              <a:buNone/>
            </a:pPr>
            <a:r>
              <a:rPr lang="pt-BR" sz="1400" i="1">
                <a:solidFill>
                  <a:srgbClr val="DEEFF2"/>
                </a:solidFill>
              </a:rPr>
              <a:t>Realizamos uma avaliação prévia e dimensionamento da geração dos dados.</a:t>
            </a:r>
            <a:endParaRPr/>
          </a:p>
          <a:p>
            <a:pPr marL="0" marR="508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sz="1800" i="1">
              <a:solidFill>
                <a:srgbClr val="DEEFF2"/>
              </a:solidFill>
            </a:endParaRPr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5"/>
          </p:nvPr>
        </p:nvSpPr>
        <p:spPr>
          <a:xfrm>
            <a:off x="8479502" y="3849455"/>
            <a:ext cx="3148965" cy="20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pt-BR" sz="1900" b="1">
                <a:solidFill>
                  <a:schemeClr val="lt1"/>
                </a:solidFill>
              </a:rPr>
              <a:t>Pesquisa de Mercado</a:t>
            </a:r>
            <a:endParaRPr/>
          </a:p>
          <a:p>
            <a:pPr marL="0" marR="508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EEFF2"/>
              </a:buClr>
              <a:buSzPts val="1400"/>
              <a:buNone/>
            </a:pPr>
            <a:r>
              <a:rPr lang="pt-BR" sz="1400" i="1">
                <a:solidFill>
                  <a:srgbClr val="DEEFF2"/>
                </a:solidFill>
              </a:rPr>
              <a:t>Entenda o funcionamento do mercado para adaptar-se e consequentemente melhorar e ampliar o seu negócio.</a:t>
            </a: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6"/>
          </p:nvPr>
        </p:nvSpPr>
        <p:spPr>
          <a:xfrm>
            <a:off x="4843363" y="3849456"/>
            <a:ext cx="3278847" cy="237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pt-BR" sz="1900" b="1">
                <a:solidFill>
                  <a:schemeClr val="lt1"/>
                </a:solidFill>
              </a:rPr>
              <a:t>Planejamento Estratégico</a:t>
            </a:r>
            <a:endParaRPr/>
          </a:p>
          <a:p>
            <a:pPr marL="0" marR="508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EEFF2"/>
              </a:buClr>
              <a:buSzPts val="1400"/>
              <a:buNone/>
            </a:pPr>
            <a:r>
              <a:rPr lang="pt-BR" sz="1400" i="1">
                <a:solidFill>
                  <a:srgbClr val="DEEFF2"/>
                </a:solidFill>
              </a:rPr>
              <a:t>Reuniões de avaliação do desempenho da empresa, bem como, acompanhamento das metas estabelecidas.</a:t>
            </a:r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7"/>
          </p:nvPr>
        </p:nvSpPr>
        <p:spPr>
          <a:xfrm>
            <a:off x="1337076" y="3849455"/>
            <a:ext cx="3259789" cy="237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pt-BR" sz="1900" b="1">
                <a:solidFill>
                  <a:schemeClr val="lt1"/>
                </a:solidFill>
              </a:rPr>
              <a:t>Análises Preditiva, Qualitativa e Comercial</a:t>
            </a:r>
            <a:endParaRPr/>
          </a:p>
          <a:p>
            <a:pPr marL="0" marR="508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EEFF2"/>
              </a:buClr>
              <a:buSzPts val="1400"/>
              <a:buNone/>
            </a:pPr>
            <a:r>
              <a:rPr lang="pt-BR" sz="1400" i="1">
                <a:solidFill>
                  <a:srgbClr val="DEEFF2"/>
                </a:solidFill>
              </a:rPr>
              <a:t>Análise de dados históricos para identificar probabilidade de resultados futuros.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/>
          </a:p>
        </p:txBody>
      </p:sp>
      <p:pic>
        <p:nvPicPr>
          <p:cNvPr id="161" name="Google Shape;161;p4" descr="Ícone de verificação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679575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 descr="Ícone de verificação"/>
          <p:cNvPicPr preferRelativeResize="0">
            <a:picLocks noGrp="1"/>
          </p:cNvPicPr>
          <p:nvPr>
            <p:ph type="pic" idx="9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378157" y="1679575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Ícone de verificação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015029" y="1679575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Ícone de verificação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792079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 descr="Ícone de verificação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015029" y="3792078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 descr="Retângulo bege"/>
          <p:cNvSpPr/>
          <p:nvPr/>
        </p:nvSpPr>
        <p:spPr>
          <a:xfrm rot="10800000" flipH="1">
            <a:off x="929705" y="1293403"/>
            <a:ext cx="4024452" cy="45719"/>
          </a:xfrm>
          <a:custGeom>
            <a:avLst/>
            <a:gdLst/>
            <a:ahLst/>
            <a:cxnLst/>
            <a:rect l="l" t="t" r="r" b="b"/>
            <a:pathLst>
              <a:path w="3931920" h="120000" extrusionOk="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w="548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id="167" name="Google Shape;167;p4" descr="Ícone de verificação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378157" y="3792078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533" y="5832861"/>
            <a:ext cx="1152938" cy="90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pt-BR"/>
              <a:t>PRINCIPAIS</a:t>
            </a:r>
            <a:br>
              <a:rPr lang="pt-BR"/>
            </a:br>
            <a:r>
              <a:rPr lang="pt-BR"/>
              <a:t>PROJETOS</a:t>
            </a:r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7055714" y="1769167"/>
            <a:ext cx="4531709" cy="210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pt-BR" sz="2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Gestão 360º</a:t>
            </a:r>
            <a:endParaRPr/>
          </a:p>
          <a:p>
            <a:pPr marL="0" marR="417194" lvl="0" indent="0" algn="l" rtl="0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1500"/>
              <a:buNone/>
            </a:pPr>
            <a:r>
              <a:rPr lang="pt-BR" sz="1500" i="1">
                <a:solidFill>
                  <a:srgbClr val="DEEFF2"/>
                </a:solidFill>
              </a:rPr>
              <a:t>Tenha uma visão ampla do seu negócio. Nosso ideal é tornar a sua empresa competitiva no mercado, sempre iniciando pelo setor mais crítico e consequentemente expandir aos demais setores tornando possível à gestão uma visão de todo o seu negócio de forma clara e objetiva.</a:t>
            </a:r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/>
              <a:t>5</a:t>
            </a:fld>
            <a:endParaRPr sz="1000"/>
          </a:p>
        </p:txBody>
      </p:sp>
      <p:pic>
        <p:nvPicPr>
          <p:cNvPr id="177" name="Google Shape;177;p5" descr="Dois homens olhando o laptop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252" y="2781223"/>
            <a:ext cx="6024983" cy="27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 descr="Ícone de verificação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81239" y="1713834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 descr="Ícone de verificação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79712" y="4280166"/>
            <a:ext cx="576000" cy="57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>
            <a:spLocks noGrp="1"/>
          </p:cNvSpPr>
          <p:nvPr>
            <p:ph type="body" idx="5"/>
          </p:nvPr>
        </p:nvSpPr>
        <p:spPr>
          <a:xfrm>
            <a:off x="7055713" y="4309842"/>
            <a:ext cx="4531709" cy="143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sz="24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Inicialização e Gestão das Mídias Sociais</a:t>
            </a:r>
            <a:endParaRPr/>
          </a:p>
          <a:p>
            <a:pPr marL="0" marR="417194" lvl="0" indent="0" algn="l" rtl="0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ct val="100000"/>
              <a:buNone/>
            </a:pPr>
            <a:r>
              <a:rPr lang="pt-BR" i="1">
                <a:solidFill>
                  <a:srgbClr val="DEEFF2"/>
                </a:solidFill>
              </a:rPr>
              <a:t>Expandindo e atraindo mais leads. Estudamos o seu negócio para criar uma solução focada e efetiva.</a:t>
            </a:r>
            <a:endParaRPr/>
          </a:p>
        </p:txBody>
      </p:sp>
      <p:sp>
        <p:nvSpPr>
          <p:cNvPr id="181" name="Google Shape;181;p5" descr="Retângulo bege"/>
          <p:cNvSpPr/>
          <p:nvPr/>
        </p:nvSpPr>
        <p:spPr>
          <a:xfrm rot="10800000" flipH="1">
            <a:off x="919594" y="1741009"/>
            <a:ext cx="3690506" cy="45719"/>
          </a:xfrm>
          <a:custGeom>
            <a:avLst/>
            <a:gdLst/>
            <a:ahLst/>
            <a:cxnLst/>
            <a:rect l="l" t="t" r="r" b="b"/>
            <a:pathLst>
              <a:path w="2694304" h="120000" extrusionOk="0">
                <a:moveTo>
                  <a:pt x="0" y="0"/>
                </a:moveTo>
                <a:lnTo>
                  <a:pt x="2694127" y="0"/>
                </a:lnTo>
              </a:path>
            </a:pathLst>
          </a:custGeom>
          <a:noFill/>
          <a:ln w="548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235" y="5869044"/>
            <a:ext cx="1176156" cy="92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Mãos das pesso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 descr="Retângulo azul"/>
          <p:cNvSpPr/>
          <p:nvPr/>
        </p:nvSpPr>
        <p:spPr>
          <a:xfrm>
            <a:off x="-1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 extrusionOk="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-1" y="1341439"/>
            <a:ext cx="7991062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548000" tIns="21600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500"/>
              <a:buFont typeface="Arial"/>
              <a:buNone/>
            </a:pPr>
            <a:r>
              <a:rPr lang="pt-BR" sz="2500" b="1" i="1" u="none" strike="noStrike" cap="none" dirty="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Lucas Rocha</a:t>
            </a:r>
            <a:endParaRPr sz="2500" b="1" i="1" u="none" strike="noStrike" cap="none" dirty="0">
              <a:solidFill>
                <a:srgbClr val="DEEFF2"/>
              </a:solidFill>
              <a:latin typeface="Arial "/>
              <a:ea typeface="Arial "/>
              <a:cs typeface="Arial "/>
              <a:sym typeface="Arial 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500"/>
              <a:buFont typeface="Arial"/>
              <a:buNone/>
            </a:pPr>
            <a:r>
              <a:rPr lang="pt-BR" sz="2500" b="1" i="1" u="none" strike="noStrike" cap="none" dirty="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lrochaconsultoria@gmail.com</a:t>
            </a:r>
            <a:endParaRPr dirty="0"/>
          </a:p>
          <a:p>
            <a:pPr marL="0" marR="508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500"/>
              <a:buFont typeface="Arial"/>
              <a:buNone/>
            </a:pPr>
            <a:r>
              <a:rPr lang="pt-BR" sz="2500" b="1" i="1" u="none" strike="noStrike" cap="none" dirty="0">
                <a:solidFill>
                  <a:srgbClr val="DEEFF2"/>
                </a:solidFill>
                <a:latin typeface="Arial "/>
                <a:ea typeface="Arial "/>
                <a:cs typeface="Arial "/>
                <a:sym typeface="Arial "/>
              </a:rPr>
              <a:t>(71)99274-8469</a:t>
            </a:r>
            <a:endParaRPr sz="2500" b="1" i="1" u="none" strike="noStrike" cap="none" dirty="0">
              <a:solidFill>
                <a:srgbClr val="DEEFF2"/>
              </a:solidFill>
              <a:latin typeface="Arial "/>
              <a:ea typeface="Arial "/>
              <a:cs typeface="Arial "/>
              <a:sym typeface="Arial 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</a:pPr>
            <a:endParaRPr sz="2500" b="1" i="0" u="none" strike="noStrike" cap="none" dirty="0">
              <a:solidFill>
                <a:schemeClr val="lt2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91" name="Google Shape;191;p6" descr="Retângulo bege"/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 h="120000" extrusionOk="0">
                <a:moveTo>
                  <a:pt x="0" y="0"/>
                </a:moveTo>
                <a:lnTo>
                  <a:pt x="4206240" y="0"/>
                </a:lnTo>
              </a:path>
            </a:pathLst>
          </a:custGeom>
          <a:noFill/>
          <a:ln w="548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"/>
              <a:ea typeface="Arial "/>
              <a:cs typeface="Arial "/>
              <a:sym typeface="Arial "/>
            </a:endParaRPr>
          </a:p>
        </p:txBody>
      </p:sp>
      <p:sp>
        <p:nvSpPr>
          <p:cNvPr id="192" name="Google Shape;192;p6"/>
          <p:cNvSpPr txBox="1"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</a:pPr>
            <a:r>
              <a:rPr lang="pt-BR" sz="5000">
                <a:solidFill>
                  <a:schemeClr val="lt1"/>
                </a:solidFill>
              </a:rPr>
              <a:t>OBRIGADO!</a:t>
            </a:r>
            <a:endParaRPr sz="5000"/>
          </a:p>
        </p:txBody>
      </p:sp>
      <p:pic>
        <p:nvPicPr>
          <p:cNvPr id="193" name="Google Shape;193;p6" descr="Ícone de pesso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237" y="3470503"/>
            <a:ext cx="3429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 descr="Ícone de emai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237" y="3965704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Ícone de telefo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237" y="4451380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33" y="5832861"/>
            <a:ext cx="1152938" cy="90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30">
      <a:dk1>
        <a:srgbClr val="000000"/>
      </a:dk1>
      <a:lt1>
        <a:srgbClr val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Gill Sans</vt:lpstr>
      <vt:lpstr>Calibri</vt:lpstr>
      <vt:lpstr>Arial </vt:lpstr>
      <vt:lpstr>Arial</vt:lpstr>
      <vt:lpstr>Tema do Office</vt:lpstr>
      <vt:lpstr>LR CONSULTORIA EMPRESARIAL APRESENTAÇÃO</vt:lpstr>
      <vt:lpstr>NOSSA GRANDE IDEIA</vt:lpstr>
      <vt:lpstr>PERSPECTIVA DO PROJETO</vt:lpstr>
      <vt:lpstr>NOSSOS SERVIÇOS</vt:lpstr>
      <vt:lpstr>PRINCIPAIS PROJETOS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 CONSULTORIA EMPRESARIAL APRESENTAÇÃO</dc:title>
  <cp:lastModifiedBy>Lucas Manoel Rocha Aquino Dos Santos</cp:lastModifiedBy>
  <cp:revision>2</cp:revision>
  <dcterms:created xsi:type="dcterms:W3CDTF">2019-08-30T02:15:33Z</dcterms:created>
  <dcterms:modified xsi:type="dcterms:W3CDTF">2024-02-22T13:18:05Z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