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5"/>
  </p:notesMasterIdLst>
  <p:sldIdLst>
    <p:sldId id="292" r:id="rId2"/>
    <p:sldId id="258" r:id="rId3"/>
    <p:sldId id="259" r:id="rId4"/>
    <p:sldId id="260" r:id="rId5"/>
    <p:sldId id="306" r:id="rId6"/>
    <p:sldId id="308" r:id="rId7"/>
    <p:sldId id="304" r:id="rId8"/>
    <p:sldId id="316" r:id="rId9"/>
    <p:sldId id="310" r:id="rId10"/>
    <p:sldId id="315" r:id="rId11"/>
    <p:sldId id="317" r:id="rId12"/>
    <p:sldId id="311" r:id="rId13"/>
    <p:sldId id="276" r:id="rId14"/>
  </p:sldIdLst>
  <p:sldSz cx="9144000" cy="5143500" type="screen16x9"/>
  <p:notesSz cx="6858000" cy="9144000"/>
  <p:embeddedFontLst>
    <p:embeddedFont>
      <p:font typeface="Abel" panose="02000506030000020004" pitchFamily="2" charset="0"/>
      <p:regular r:id="rId16"/>
    </p:embeddedFont>
    <p:embeddedFont>
      <p:font typeface="Fira Sans Extra Condensed Medium" panose="020B0604020202020204" charset="0"/>
      <p:regular r:id="rId17"/>
      <p:bold r:id="rId18"/>
      <p:italic r:id="rId19"/>
      <p:boldItalic r:id="rId20"/>
    </p:embeddedFont>
    <p:embeddedFont>
      <p:font typeface="Open Sans Light" panose="020B0306030504020204" pitchFamily="34" charset="0"/>
      <p:regular r:id="rId21"/>
      <p:bold r:id="rId22"/>
      <p:italic r:id="rId23"/>
      <p:boldItalic r:id="rId24"/>
    </p:embeddedFont>
    <p:embeddedFont>
      <p:font typeface="Open Sans SemiBold" panose="020B07060308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A7A7A"/>
    <a:srgbClr val="EAE5E1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1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506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547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98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089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f45587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1f45587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1f45587f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1f45587f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1f45587f5_3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1f45587f5_3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2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14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93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322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91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5970250" y="263551"/>
            <a:ext cx="3351902" cy="4696331"/>
            <a:chOff x="5913100" y="263551"/>
            <a:chExt cx="3351902" cy="4696331"/>
          </a:xfrm>
        </p:grpSpPr>
        <p:sp>
          <p:nvSpPr>
            <p:cNvPr id="16" name="Google Shape;16;p3"/>
            <p:cNvSpPr/>
            <p:nvPr/>
          </p:nvSpPr>
          <p:spPr>
            <a:xfrm rot="5400000">
              <a:off x="4779863" y="1396789"/>
              <a:ext cx="4694800" cy="2428325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131402" y="265183"/>
              <a:ext cx="2133600" cy="4694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275389" y="48840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620689" y="90344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5900" y="693225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2275389" y="152785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2550489" y="194100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5455900" y="1765951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2275389" y="3626109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7" hasCustomPrompt="1"/>
          </p:nvPr>
        </p:nvSpPr>
        <p:spPr>
          <a:xfrm>
            <a:off x="5455900" y="2787361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8"/>
          </p:nvPr>
        </p:nvSpPr>
        <p:spPr>
          <a:xfrm>
            <a:off x="2275389" y="2587407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55900" y="3808750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2620689" y="403870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2550489" y="2999477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4321500" y="2430600"/>
            <a:ext cx="48225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774550" y="3619350"/>
            <a:ext cx="53001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9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ctrTitle"/>
          </p:nvPr>
        </p:nvSpPr>
        <p:spPr>
          <a:xfrm>
            <a:off x="1239710" y="131305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724100" y="1869623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 idx="2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ctrTitle" idx="3"/>
          </p:nvPr>
        </p:nvSpPr>
        <p:spPr>
          <a:xfrm>
            <a:off x="1239710" y="306899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4"/>
          </p:nvPr>
        </p:nvSpPr>
        <p:spPr>
          <a:xfrm>
            <a:off x="724100" y="3618696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ctrTitle" idx="5"/>
          </p:nvPr>
        </p:nvSpPr>
        <p:spPr>
          <a:xfrm>
            <a:off x="6526492" y="131305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6"/>
          </p:nvPr>
        </p:nvSpPr>
        <p:spPr>
          <a:xfrm>
            <a:off x="6526492" y="1869623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 idx="7"/>
          </p:nvPr>
        </p:nvSpPr>
        <p:spPr>
          <a:xfrm>
            <a:off x="6526492" y="306899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8"/>
          </p:nvPr>
        </p:nvSpPr>
        <p:spPr>
          <a:xfrm>
            <a:off x="6526492" y="3618696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ctrTitle"/>
          </p:nvPr>
        </p:nvSpPr>
        <p:spPr>
          <a:xfrm>
            <a:off x="564500" y="-169579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234221" y="591825"/>
            <a:ext cx="26949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4929425" y="3917896"/>
            <a:ext cx="3000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60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E87F83-47C5-45DE-86E8-A659701EAA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337" y="399337"/>
            <a:ext cx="8345326" cy="4343702"/>
          </a:xfrm>
          <a:prstGeom prst="rect">
            <a:avLst/>
          </a:prstGeom>
        </p:spPr>
      </p:pic>
      <p:sp>
        <p:nvSpPr>
          <p:cNvPr id="2" name="Google Shape;188;p33">
            <a:extLst>
              <a:ext uri="{FF2B5EF4-FFF2-40B4-BE49-F238E27FC236}">
                <a16:creationId xmlns:a16="http://schemas.microsoft.com/office/drawing/2014/main" id="{00688C42-7E1A-E19A-76AD-5898F1275BD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45626" y="2059729"/>
            <a:ext cx="2852748" cy="10229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WILSON SCHETTINI NETO </a:t>
            </a:r>
            <a:br>
              <a:rPr lang="en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Portifolio   .   Arquitetura</a:t>
            </a:r>
            <a:br>
              <a:rPr lang="en" sz="1400" dirty="0">
                <a:solidFill>
                  <a:schemeClr val="bg1">
                    <a:lumMod val="50000"/>
                  </a:schemeClr>
                </a:solidFill>
              </a:rPr>
            </a:b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3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83;p32">
            <a:extLst>
              <a:ext uri="{FF2B5EF4-FFF2-40B4-BE49-F238E27FC236}">
                <a16:creationId xmlns:a16="http://schemas.microsoft.com/office/drawing/2014/main" id="{DED8600F-D752-DE0B-A687-12F92ACEDFAE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65;p32">
            <a:extLst>
              <a:ext uri="{FF2B5EF4-FFF2-40B4-BE49-F238E27FC236}">
                <a16:creationId xmlns:a16="http://schemas.microsoft.com/office/drawing/2014/main" id="{F5F0B2FA-77EB-46B7-04E0-91B6AAEA0136}"/>
              </a:ext>
            </a:extLst>
          </p:cNvPr>
          <p:cNvSpPr txBox="1">
            <a:spLocks/>
          </p:cNvSpPr>
          <p:nvPr/>
        </p:nvSpPr>
        <p:spPr>
          <a:xfrm>
            <a:off x="658184" y="371745"/>
            <a:ext cx="325385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Concurso – </a:t>
            </a:r>
            <a:r>
              <a:rPr lang="pt-BR" sz="1200" b="1" dirty="0" err="1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Weeflor</a:t>
            </a:r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00506030000020004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4ED26A-042E-D0F4-AAEF-CF900DA4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9" r="6119"/>
          <a:stretch/>
        </p:blipFill>
        <p:spPr>
          <a:xfrm>
            <a:off x="4384189" y="1696396"/>
            <a:ext cx="4269893" cy="27367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CB33632-3F7B-7F27-B154-8D3E5B9AE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15"/>
          <a:stretch/>
        </p:blipFill>
        <p:spPr>
          <a:xfrm>
            <a:off x="222954" y="1696166"/>
            <a:ext cx="3990457" cy="2792163"/>
          </a:xfrm>
          <a:prstGeom prst="rect">
            <a:avLst/>
          </a:prstGeom>
        </p:spPr>
      </p:pic>
      <p:sp>
        <p:nvSpPr>
          <p:cNvPr id="3" name="Google Shape;165;p32">
            <a:extLst>
              <a:ext uri="{FF2B5EF4-FFF2-40B4-BE49-F238E27FC236}">
                <a16:creationId xmlns:a16="http://schemas.microsoft.com/office/drawing/2014/main" id="{CF412870-E3ED-C5DB-33A5-BE41C3D4ABA0}"/>
              </a:ext>
            </a:extLst>
          </p:cNvPr>
          <p:cNvSpPr txBox="1">
            <a:spLocks/>
          </p:cNvSpPr>
          <p:nvPr/>
        </p:nvSpPr>
        <p:spPr>
          <a:xfrm>
            <a:off x="222954" y="4433142"/>
            <a:ext cx="8431128" cy="339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Projeto desenvolvido em grupo</a:t>
            </a:r>
          </a:p>
        </p:txBody>
      </p:sp>
    </p:spTree>
    <p:extLst>
      <p:ext uri="{BB962C8B-B14F-4D97-AF65-F5344CB8AC3E}">
        <p14:creationId xmlns:p14="http://schemas.microsoft.com/office/powerpoint/2010/main" val="138162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83;p32">
            <a:extLst>
              <a:ext uri="{FF2B5EF4-FFF2-40B4-BE49-F238E27FC236}">
                <a16:creationId xmlns:a16="http://schemas.microsoft.com/office/drawing/2014/main" id="{DED8600F-D752-DE0B-A687-12F92ACEDFAE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65;p32">
            <a:extLst>
              <a:ext uri="{FF2B5EF4-FFF2-40B4-BE49-F238E27FC236}">
                <a16:creationId xmlns:a16="http://schemas.microsoft.com/office/drawing/2014/main" id="{F5F0B2FA-77EB-46B7-04E0-91B6AAEA0136}"/>
              </a:ext>
            </a:extLst>
          </p:cNvPr>
          <p:cNvSpPr txBox="1">
            <a:spLocks/>
          </p:cNvSpPr>
          <p:nvPr/>
        </p:nvSpPr>
        <p:spPr>
          <a:xfrm>
            <a:off x="658184" y="371745"/>
            <a:ext cx="325385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Concurso – UBS </a:t>
            </a:r>
            <a:r>
              <a:rPr lang="pt-BR" sz="1200" b="1" dirty="0" err="1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Gurugi</a:t>
            </a:r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00506030000020004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4ED26A-042E-D0F4-AAEF-CF900DA4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9" r="6119"/>
          <a:stretch/>
        </p:blipFill>
        <p:spPr>
          <a:xfrm>
            <a:off x="4399687" y="1696165"/>
            <a:ext cx="4355996" cy="27919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CB33632-3F7B-7F27-B154-8D3E5B9AE5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2" b="522"/>
          <a:stretch/>
        </p:blipFill>
        <p:spPr>
          <a:xfrm>
            <a:off x="222954" y="1696166"/>
            <a:ext cx="3990457" cy="2792163"/>
          </a:xfrm>
          <a:prstGeom prst="rect">
            <a:avLst/>
          </a:prstGeom>
        </p:spPr>
      </p:pic>
      <p:sp>
        <p:nvSpPr>
          <p:cNvPr id="3" name="Google Shape;165;p32">
            <a:extLst>
              <a:ext uri="{FF2B5EF4-FFF2-40B4-BE49-F238E27FC236}">
                <a16:creationId xmlns:a16="http://schemas.microsoft.com/office/drawing/2014/main" id="{62AB28CB-72AC-F741-0A4E-F1844D7D0394}"/>
              </a:ext>
            </a:extLst>
          </p:cNvPr>
          <p:cNvSpPr txBox="1">
            <a:spLocks/>
          </p:cNvSpPr>
          <p:nvPr/>
        </p:nvSpPr>
        <p:spPr>
          <a:xfrm>
            <a:off x="324555" y="4488098"/>
            <a:ext cx="8431128" cy="339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Projeto desenvolvido em grupo</a:t>
            </a:r>
          </a:p>
        </p:txBody>
      </p:sp>
    </p:spTree>
    <p:extLst>
      <p:ext uri="{BB962C8B-B14F-4D97-AF65-F5344CB8AC3E}">
        <p14:creationId xmlns:p14="http://schemas.microsoft.com/office/powerpoint/2010/main" val="220035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83;p32">
            <a:extLst>
              <a:ext uri="{FF2B5EF4-FFF2-40B4-BE49-F238E27FC236}">
                <a16:creationId xmlns:a16="http://schemas.microsoft.com/office/drawing/2014/main" id="{DED8600F-D752-DE0B-A687-12F92ACEDFAE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65;p32">
            <a:extLst>
              <a:ext uri="{FF2B5EF4-FFF2-40B4-BE49-F238E27FC236}">
                <a16:creationId xmlns:a16="http://schemas.microsoft.com/office/drawing/2014/main" id="{F5F0B2FA-77EB-46B7-04E0-91B6AAEA0136}"/>
              </a:ext>
            </a:extLst>
          </p:cNvPr>
          <p:cNvSpPr txBox="1">
            <a:spLocks/>
          </p:cNvSpPr>
          <p:nvPr/>
        </p:nvSpPr>
        <p:spPr>
          <a:xfrm>
            <a:off x="658184" y="371745"/>
            <a:ext cx="325385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Comercial – Projeto replicação de franquia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B33632-3F7B-7F27-B154-8D3E5B9A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3" r="6115"/>
          <a:stretch/>
        </p:blipFill>
        <p:spPr>
          <a:xfrm>
            <a:off x="318878" y="712687"/>
            <a:ext cx="5688073" cy="405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07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0"/>
          <p:cNvSpPr/>
          <p:nvPr/>
        </p:nvSpPr>
        <p:spPr>
          <a:xfrm>
            <a:off x="3185575" y="-824722"/>
            <a:ext cx="7314875" cy="4198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0" name="Google Shape;840;p50"/>
          <p:cNvPicPr preferRelativeResize="0"/>
          <p:nvPr/>
        </p:nvPicPr>
        <p:blipFill rotWithShape="1">
          <a:blip r:embed="rId3">
            <a:alphaModFix/>
          </a:blip>
          <a:srcRect l="28994" r="12289"/>
          <a:stretch/>
        </p:blipFill>
        <p:spPr>
          <a:xfrm flipH="1">
            <a:off x="-1" y="111525"/>
            <a:ext cx="4431802" cy="5031974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564500" y="-169579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OBRIGADO</a:t>
            </a:r>
            <a:r>
              <a:rPr lang="en" dirty="0">
                <a:solidFill>
                  <a:srgbClr val="F4F4F4"/>
                </a:solidFill>
              </a:rPr>
              <a:t> </a:t>
            </a:r>
            <a:endParaRPr dirty="0">
              <a:solidFill>
                <a:srgbClr val="F4F4F4"/>
              </a:solidFill>
            </a:endParaRPr>
          </a:p>
        </p:txBody>
      </p:sp>
      <p:cxnSp>
        <p:nvCxnSpPr>
          <p:cNvPr id="842" name="Google Shape;842;p50"/>
          <p:cNvCxnSpPr/>
          <p:nvPr/>
        </p:nvCxnSpPr>
        <p:spPr>
          <a:xfrm>
            <a:off x="755125" y="-77125"/>
            <a:ext cx="17100" cy="11250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12DF60A1-9EF1-4602-B090-2C19138A62FE}"/>
              </a:ext>
            </a:extLst>
          </p:cNvPr>
          <p:cNvSpPr/>
          <p:nvPr/>
        </p:nvSpPr>
        <p:spPr>
          <a:xfrm>
            <a:off x="4898571" y="3866606"/>
            <a:ext cx="3239589" cy="1018321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ctrTitle" idx="3"/>
          </p:nvPr>
        </p:nvSpPr>
        <p:spPr>
          <a:xfrm>
            <a:off x="2275389" y="152785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t-BR" sz="14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residencial</a:t>
            </a:r>
          </a:p>
        </p:txBody>
      </p:sp>
      <p:sp>
        <p:nvSpPr>
          <p:cNvPr id="169" name="Google Shape;169;p32"/>
          <p:cNvSpPr txBox="1">
            <a:spLocks noGrp="1"/>
          </p:cNvSpPr>
          <p:nvPr>
            <p:ph type="title" idx="2"/>
          </p:nvPr>
        </p:nvSpPr>
        <p:spPr>
          <a:xfrm>
            <a:off x="5455900" y="767644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01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7" name="Google Shape;167;p32"/>
          <p:cNvSpPr txBox="1">
            <a:spLocks noGrp="1"/>
          </p:cNvSpPr>
          <p:nvPr>
            <p:ph type="ctrTitle"/>
          </p:nvPr>
        </p:nvSpPr>
        <p:spPr>
          <a:xfrm>
            <a:off x="2275389" y="48840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currículo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5" name="Google Shape;165;p32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Conteúdo</a:t>
            </a:r>
          </a:p>
        </p:txBody>
      </p:sp>
      <p:sp>
        <p:nvSpPr>
          <p:cNvPr id="172" name="Google Shape;172;p32"/>
          <p:cNvSpPr txBox="1">
            <a:spLocks noGrp="1"/>
          </p:cNvSpPr>
          <p:nvPr>
            <p:ph type="ctrTitle" idx="6"/>
          </p:nvPr>
        </p:nvSpPr>
        <p:spPr>
          <a:xfrm>
            <a:off x="2275389" y="3626109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concurso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1" name="Google Shape;171;p32"/>
          <p:cNvSpPr txBox="1">
            <a:spLocks noGrp="1"/>
          </p:cNvSpPr>
          <p:nvPr>
            <p:ph type="title" idx="5"/>
          </p:nvPr>
        </p:nvSpPr>
        <p:spPr>
          <a:xfrm>
            <a:off x="5455900" y="1805319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02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ctrTitle" idx="8"/>
          </p:nvPr>
        </p:nvSpPr>
        <p:spPr>
          <a:xfrm>
            <a:off x="2275389" y="2587407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comercial</a:t>
            </a:r>
          </a:p>
        </p:txBody>
      </p:sp>
      <p:sp>
        <p:nvSpPr>
          <p:cNvPr id="173" name="Google Shape;173;p32"/>
          <p:cNvSpPr txBox="1">
            <a:spLocks noGrp="1"/>
          </p:cNvSpPr>
          <p:nvPr>
            <p:ph type="title" idx="7"/>
          </p:nvPr>
        </p:nvSpPr>
        <p:spPr>
          <a:xfrm>
            <a:off x="5455900" y="2865275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03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5" name="Google Shape;175;p32"/>
          <p:cNvSpPr txBox="1">
            <a:spLocks noGrp="1"/>
          </p:cNvSpPr>
          <p:nvPr>
            <p:ph type="title" idx="9"/>
          </p:nvPr>
        </p:nvSpPr>
        <p:spPr>
          <a:xfrm>
            <a:off x="5455900" y="3901329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04</a:t>
            </a: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8" name="Google Shape;178;p32"/>
          <p:cNvCxnSpPr/>
          <p:nvPr/>
        </p:nvCxnSpPr>
        <p:spPr>
          <a:xfrm>
            <a:off x="5220150" y="-44950"/>
            <a:ext cx="0" cy="52575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32"/>
          <p:cNvCxnSpPr/>
          <p:nvPr/>
        </p:nvCxnSpPr>
        <p:spPr>
          <a:xfrm rot="10800000">
            <a:off x="4937600" y="1056544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32"/>
          <p:cNvCxnSpPr/>
          <p:nvPr/>
        </p:nvCxnSpPr>
        <p:spPr>
          <a:xfrm rot="10800000">
            <a:off x="4937600" y="2094219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32"/>
          <p:cNvCxnSpPr/>
          <p:nvPr/>
        </p:nvCxnSpPr>
        <p:spPr>
          <a:xfrm rot="10800000">
            <a:off x="4937600" y="3154175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32"/>
          <p:cNvCxnSpPr/>
          <p:nvPr/>
        </p:nvCxnSpPr>
        <p:spPr>
          <a:xfrm rot="10800000">
            <a:off x="4937600" y="4190229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32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ctrTitle"/>
          </p:nvPr>
        </p:nvSpPr>
        <p:spPr>
          <a:xfrm>
            <a:off x="656488" y="206747"/>
            <a:ext cx="3153494" cy="219457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dirty="0">
                <a:solidFill>
                  <a:schemeClr val="bg1">
                    <a:lumMod val="50000"/>
                  </a:schemeClr>
                </a:solidFill>
              </a:rPr>
              <a:t>Curitiba . PR</a:t>
            </a:r>
            <a:br>
              <a:rPr lang="pt-BR" sz="105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050" b="0" dirty="0">
                <a:solidFill>
                  <a:schemeClr val="bg1">
                    <a:lumMod val="50000"/>
                  </a:schemeClr>
                </a:solidFill>
              </a:rPr>
              <a:t>wilsonschettini@gmail.com</a:t>
            </a:r>
            <a:br>
              <a:rPr lang="pt-BR" sz="105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050" b="0" dirty="0">
                <a:solidFill>
                  <a:schemeClr val="bg1">
                    <a:lumMod val="50000"/>
                  </a:schemeClr>
                </a:solidFill>
              </a:rPr>
              <a:t>41   9 8825 . 0660</a:t>
            </a:r>
            <a:br>
              <a:rPr lang="pt-BR" sz="105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1050" b="0" dirty="0">
                <a:solidFill>
                  <a:schemeClr val="bg1">
                    <a:lumMod val="50000"/>
                  </a:schemeClr>
                </a:solidFill>
              </a:rPr>
              <a:t>22 </a:t>
            </a:r>
            <a:r>
              <a:rPr lang="pt-BR" sz="1050" b="0" dirty="0" err="1">
                <a:solidFill>
                  <a:schemeClr val="bg1">
                    <a:lumMod val="50000"/>
                  </a:schemeClr>
                </a:solidFill>
              </a:rPr>
              <a:t>jul</a:t>
            </a:r>
            <a:r>
              <a:rPr lang="pt-BR" sz="1050" b="0" dirty="0">
                <a:solidFill>
                  <a:schemeClr val="bg1">
                    <a:lumMod val="50000"/>
                  </a:schemeClr>
                </a:solidFill>
              </a:rPr>
              <a:t> 1992</a:t>
            </a:r>
            <a:br>
              <a:rPr lang="pt-BR" sz="1050" b="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t-B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Wilson </a:t>
            </a:r>
            <a:r>
              <a:rPr lang="pt-BR" dirty="0">
                <a:solidFill>
                  <a:srgbClr val="7A7A7A"/>
                </a:solidFill>
              </a:rPr>
              <a:t>Schettini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Neto</a:t>
            </a:r>
          </a:p>
        </p:txBody>
      </p:sp>
      <p:sp>
        <p:nvSpPr>
          <p:cNvPr id="189" name="Google Shape;189;p33"/>
          <p:cNvSpPr txBox="1">
            <a:spLocks noGrp="1"/>
          </p:cNvSpPr>
          <p:nvPr>
            <p:ph type="subTitle" idx="1"/>
          </p:nvPr>
        </p:nvSpPr>
        <p:spPr>
          <a:xfrm>
            <a:off x="671080" y="2401320"/>
            <a:ext cx="3110052" cy="242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Graduado em Arquitetura e urbanismo</a:t>
            </a:r>
          </a:p>
          <a:p>
            <a:pPr marL="0" indent="0"/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Universidade Positivo - 2016</a:t>
            </a:r>
          </a:p>
          <a:p>
            <a:pPr marL="0" indent="0"/>
            <a:endParaRPr lang="pt-BR" sz="10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marL="0" indent="0"/>
            <a:endParaRPr lang="pt-BR" sz="10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marL="0" indent="0"/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Pós-Graduado em Arquitetura, execução e gerenciamento de obra </a:t>
            </a:r>
          </a:p>
          <a:p>
            <a:pPr marL="0" indent="0"/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Universidade Positivo - 2018</a:t>
            </a:r>
          </a:p>
          <a:p>
            <a:pPr marL="0" indent="0"/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 </a:t>
            </a:r>
          </a:p>
          <a:p>
            <a:pPr marL="0" indent="0"/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Mestre em Tecnologia e Sociedade | PPGTE</a:t>
            </a:r>
          </a:p>
          <a:p>
            <a:pPr marL="0" indent="0"/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Universidade Tecnológica Federal do Paraná – 2022</a:t>
            </a:r>
            <a:b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</a:br>
            <a:b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</a:b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Mestrando em Arquitetura | UBA</a:t>
            </a:r>
          </a:p>
          <a:p>
            <a:pPr marL="0" indent="0"/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Universidade de Buenos Aires – 2024 - 2027</a:t>
            </a:r>
          </a:p>
          <a:p>
            <a:pPr marL="0" indent="0"/>
            <a:endParaRPr lang="pt-BR" sz="10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marL="0" indent="0"/>
            <a:endParaRPr lang="pt-BR" sz="105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marL="0" indent="0"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marL="0" indent="0"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cxnSp>
        <p:nvCxnSpPr>
          <p:cNvPr id="190" name="Google Shape;190;p33"/>
          <p:cNvCxnSpPr/>
          <p:nvPr/>
        </p:nvCxnSpPr>
        <p:spPr>
          <a:xfrm>
            <a:off x="772325" y="-19050"/>
            <a:ext cx="0" cy="18345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9773EB3A-4D7B-74D9-50C4-F6FED539B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255" b="23517"/>
          <a:stretch/>
        </p:blipFill>
        <p:spPr>
          <a:xfrm>
            <a:off x="6818788" y="455682"/>
            <a:ext cx="1714088" cy="1674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ctrTitle"/>
          </p:nvPr>
        </p:nvSpPr>
        <p:spPr>
          <a:xfrm rot="16200000">
            <a:off x="-48533" y="805126"/>
            <a:ext cx="1512996" cy="2801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experiência profissional</a:t>
            </a:r>
            <a:endParaRPr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1" name="Google Shape;211;p34"/>
          <p:cNvCxnSpPr>
            <a:cxnSpLocks/>
          </p:cNvCxnSpPr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89;p33">
            <a:extLst>
              <a:ext uri="{FF2B5EF4-FFF2-40B4-BE49-F238E27FC236}">
                <a16:creationId xmlns:a16="http://schemas.microsoft.com/office/drawing/2014/main" id="{9CA9D2B8-40F1-8372-7324-18D4F258C5A3}"/>
              </a:ext>
            </a:extLst>
          </p:cNvPr>
          <p:cNvSpPr txBox="1">
            <a:spLocks/>
          </p:cNvSpPr>
          <p:nvPr/>
        </p:nvSpPr>
        <p:spPr>
          <a:xfrm>
            <a:off x="1052515" y="88952"/>
            <a:ext cx="2641953" cy="1612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Larissa Gomes</a:t>
            </a:r>
          </a:p>
          <a:p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Arquiteto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Desenvolvimento, gestão e execução de projetos arquitetônicos de interiores alto padrão.</a:t>
            </a:r>
            <a:endParaRPr lang="pt-BR" sz="105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4" name="Google Shape;189;p33">
            <a:extLst>
              <a:ext uri="{FF2B5EF4-FFF2-40B4-BE49-F238E27FC236}">
                <a16:creationId xmlns:a16="http://schemas.microsoft.com/office/drawing/2014/main" id="{D4453E9B-DCE7-E5F4-5C86-CD42A6C5F852}"/>
              </a:ext>
            </a:extLst>
          </p:cNvPr>
          <p:cNvSpPr txBox="1">
            <a:spLocks/>
          </p:cNvSpPr>
          <p:nvPr/>
        </p:nvSpPr>
        <p:spPr>
          <a:xfrm>
            <a:off x="3753461" y="84773"/>
            <a:ext cx="2809570" cy="1612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Casa Cinco</a:t>
            </a:r>
          </a:p>
          <a:p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Arquiteto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Auxílio no desenvolvimento do projeto arquitetônico, para a nova sede da Real Embaixada da Noruega em Brasília. Abordando a fase do detalhamento executivo.</a:t>
            </a:r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5" name="Google Shape;189;p33">
            <a:extLst>
              <a:ext uri="{FF2B5EF4-FFF2-40B4-BE49-F238E27FC236}">
                <a16:creationId xmlns:a16="http://schemas.microsoft.com/office/drawing/2014/main" id="{0435CCC1-F7C0-BDEE-B93B-985CB364E05D}"/>
              </a:ext>
            </a:extLst>
          </p:cNvPr>
          <p:cNvSpPr txBox="1">
            <a:spLocks/>
          </p:cNvSpPr>
          <p:nvPr/>
        </p:nvSpPr>
        <p:spPr>
          <a:xfrm>
            <a:off x="6622025" y="84773"/>
            <a:ext cx="2521975" cy="1419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Ivan </a:t>
            </a:r>
            <a:r>
              <a:rPr lang="pt-BR" sz="1200" b="1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Wodzinsky</a:t>
            </a:r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Assistente técnico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Desenhos técnico para projetos arquitetônicos residenciais com foco na área de interiores e paisagismo. Aprovação de projetos na prefeitura e fiscalização de obras.</a:t>
            </a:r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10" name="Google Shape;189;p33">
            <a:extLst>
              <a:ext uri="{FF2B5EF4-FFF2-40B4-BE49-F238E27FC236}">
                <a16:creationId xmlns:a16="http://schemas.microsoft.com/office/drawing/2014/main" id="{6EAFEDEE-5EC0-418E-9B19-73A4D3D2FA3C}"/>
              </a:ext>
            </a:extLst>
          </p:cNvPr>
          <p:cNvSpPr txBox="1">
            <a:spLocks/>
          </p:cNvSpPr>
          <p:nvPr/>
        </p:nvSpPr>
        <p:spPr>
          <a:xfrm>
            <a:off x="1052515" y="1697541"/>
            <a:ext cx="2668058" cy="1612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Universidade Tecnológica Federal do Paraná - </a:t>
            </a:r>
            <a:r>
              <a:rPr lang="pt-BR" sz="1200" b="1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Dirpro</a:t>
            </a:r>
            <a:endParaRPr lang="pt-BR" sz="1200" b="1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Assistente técnico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Projeto arquitetônico na área educacional dos campus universitários da UTFPR, aprovação na prefeitura, elaboração de planos de viabilidade e elaboração de orçamentos, com supervisão do arquiteto Cleverson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Sgoda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.</a:t>
            </a:r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11" name="Google Shape;189;p33">
            <a:extLst>
              <a:ext uri="{FF2B5EF4-FFF2-40B4-BE49-F238E27FC236}">
                <a16:creationId xmlns:a16="http://schemas.microsoft.com/office/drawing/2014/main" id="{6880BB9A-8D16-82DF-887A-08CE385A08B6}"/>
              </a:ext>
            </a:extLst>
          </p:cNvPr>
          <p:cNvSpPr txBox="1">
            <a:spLocks/>
          </p:cNvSpPr>
          <p:nvPr/>
        </p:nvSpPr>
        <p:spPr>
          <a:xfrm>
            <a:off x="3753460" y="1697541"/>
            <a:ext cx="5390540" cy="1694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Instituto Federal do Paraná – DOEP</a:t>
            </a: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Assistente técnico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Projeto arquitetônico na área educacional de auditórios, blocos acadêmicos e administrativos, laboratórios de prática acadêmica, paisagismo, comunicação visual, aprovação na prefeitura e elaboração de orçamentos - Campus vinculados ao Instituto Federal do Paraná, com supervisão do arquiteto Fernando Neves.</a:t>
            </a:r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cxnSp>
        <p:nvCxnSpPr>
          <p:cNvPr id="16" name="Google Shape;211;p34">
            <a:extLst>
              <a:ext uri="{FF2B5EF4-FFF2-40B4-BE49-F238E27FC236}">
                <a16:creationId xmlns:a16="http://schemas.microsoft.com/office/drawing/2014/main" id="{651F72AC-C88E-1E44-0BD3-26092A289392}"/>
              </a:ext>
            </a:extLst>
          </p:cNvPr>
          <p:cNvCxnSpPr>
            <a:cxnSpLocks/>
          </p:cNvCxnSpPr>
          <p:nvPr/>
        </p:nvCxnSpPr>
        <p:spPr>
          <a:xfrm>
            <a:off x="772325" y="1653297"/>
            <a:ext cx="0" cy="2028209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7;p34">
            <a:extLst>
              <a:ext uri="{FF2B5EF4-FFF2-40B4-BE49-F238E27FC236}">
                <a16:creationId xmlns:a16="http://schemas.microsoft.com/office/drawing/2014/main" id="{DD4E7ECB-9D6C-111F-8D56-0FF2F28967B7}"/>
              </a:ext>
            </a:extLst>
          </p:cNvPr>
          <p:cNvSpPr txBox="1">
            <a:spLocks/>
          </p:cNvSpPr>
          <p:nvPr/>
        </p:nvSpPr>
        <p:spPr>
          <a:xfrm rot="16200000">
            <a:off x="426565" y="3770807"/>
            <a:ext cx="562803" cy="28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idiomas</a:t>
            </a:r>
          </a:p>
        </p:txBody>
      </p:sp>
      <p:sp>
        <p:nvSpPr>
          <p:cNvPr id="22" name="Google Shape;189;p33">
            <a:extLst>
              <a:ext uri="{FF2B5EF4-FFF2-40B4-BE49-F238E27FC236}">
                <a16:creationId xmlns:a16="http://schemas.microsoft.com/office/drawing/2014/main" id="{90786D6E-E7D5-A6FE-86BD-4DA916DBB144}"/>
              </a:ext>
            </a:extLst>
          </p:cNvPr>
          <p:cNvSpPr txBox="1">
            <a:spLocks/>
          </p:cNvSpPr>
          <p:nvPr/>
        </p:nvSpPr>
        <p:spPr>
          <a:xfrm>
            <a:off x="1053110" y="3242004"/>
            <a:ext cx="8104538" cy="300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23" name="Google Shape;189;p33">
            <a:extLst>
              <a:ext uri="{FF2B5EF4-FFF2-40B4-BE49-F238E27FC236}">
                <a16:creationId xmlns:a16="http://schemas.microsoft.com/office/drawing/2014/main" id="{CB1E19B9-A7E4-92C3-6422-F3639CC8B354}"/>
              </a:ext>
            </a:extLst>
          </p:cNvPr>
          <p:cNvSpPr txBox="1">
            <a:spLocks/>
          </p:cNvSpPr>
          <p:nvPr/>
        </p:nvSpPr>
        <p:spPr>
          <a:xfrm>
            <a:off x="1052515" y="3596041"/>
            <a:ext cx="2365084" cy="1547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Inglês</a:t>
            </a: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Boa compreensão, escrita </a:t>
            </a: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e fala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Espanhol</a:t>
            </a:r>
          </a:p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Fluente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cxnSp>
        <p:nvCxnSpPr>
          <p:cNvPr id="24" name="Google Shape;211;p34">
            <a:extLst>
              <a:ext uri="{FF2B5EF4-FFF2-40B4-BE49-F238E27FC236}">
                <a16:creationId xmlns:a16="http://schemas.microsoft.com/office/drawing/2014/main" id="{AF729562-A55B-B2E3-4B38-8CE858D6B68C}"/>
              </a:ext>
            </a:extLst>
          </p:cNvPr>
          <p:cNvCxnSpPr>
            <a:cxnSpLocks/>
          </p:cNvCxnSpPr>
          <p:nvPr/>
        </p:nvCxnSpPr>
        <p:spPr>
          <a:xfrm>
            <a:off x="769002" y="4121624"/>
            <a:ext cx="0" cy="1119116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197;p34">
            <a:extLst>
              <a:ext uri="{FF2B5EF4-FFF2-40B4-BE49-F238E27FC236}">
                <a16:creationId xmlns:a16="http://schemas.microsoft.com/office/drawing/2014/main" id="{8EEFD121-6CCA-C4F1-80BE-A10CF9CBF3B8}"/>
              </a:ext>
            </a:extLst>
          </p:cNvPr>
          <p:cNvSpPr txBox="1">
            <a:spLocks/>
          </p:cNvSpPr>
          <p:nvPr/>
        </p:nvSpPr>
        <p:spPr>
          <a:xfrm rot="16200000">
            <a:off x="3177333" y="3863795"/>
            <a:ext cx="754081" cy="28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habilidades</a:t>
            </a:r>
          </a:p>
        </p:txBody>
      </p:sp>
      <p:cxnSp>
        <p:nvCxnSpPr>
          <p:cNvPr id="29" name="Google Shape;211;p34">
            <a:extLst>
              <a:ext uri="{FF2B5EF4-FFF2-40B4-BE49-F238E27FC236}">
                <a16:creationId xmlns:a16="http://schemas.microsoft.com/office/drawing/2014/main" id="{239D8775-14EB-7A4C-0234-B465B7555E81}"/>
              </a:ext>
            </a:extLst>
          </p:cNvPr>
          <p:cNvCxnSpPr>
            <a:cxnSpLocks/>
          </p:cNvCxnSpPr>
          <p:nvPr/>
        </p:nvCxnSpPr>
        <p:spPr>
          <a:xfrm>
            <a:off x="3615409" y="4326340"/>
            <a:ext cx="0" cy="91175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189;p33">
            <a:extLst>
              <a:ext uri="{FF2B5EF4-FFF2-40B4-BE49-F238E27FC236}">
                <a16:creationId xmlns:a16="http://schemas.microsoft.com/office/drawing/2014/main" id="{5D4DCC54-B130-305C-2BC2-E9A39C6F40B9}"/>
              </a:ext>
            </a:extLst>
          </p:cNvPr>
          <p:cNvSpPr txBox="1">
            <a:spLocks/>
          </p:cNvSpPr>
          <p:nvPr/>
        </p:nvSpPr>
        <p:spPr>
          <a:xfrm>
            <a:off x="3813220" y="3596040"/>
            <a:ext cx="2365084" cy="1547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Desenho | Modelagem</a:t>
            </a:r>
          </a:p>
          <a:p>
            <a:endParaRPr lang="pt-BR" sz="8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8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Nível avançado</a:t>
            </a:r>
          </a:p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Archicad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 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Autocad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 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Sketchup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Nível intermediário</a:t>
            </a:r>
          </a:p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Revit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34" name="Google Shape;189;p33">
            <a:extLst>
              <a:ext uri="{FF2B5EF4-FFF2-40B4-BE49-F238E27FC236}">
                <a16:creationId xmlns:a16="http://schemas.microsoft.com/office/drawing/2014/main" id="{E606FC9B-8CE3-8EF5-8BCF-4BD2E1D44AB4}"/>
              </a:ext>
            </a:extLst>
          </p:cNvPr>
          <p:cNvSpPr txBox="1">
            <a:spLocks/>
          </p:cNvSpPr>
          <p:nvPr/>
        </p:nvSpPr>
        <p:spPr>
          <a:xfrm>
            <a:off x="6458493" y="3596039"/>
            <a:ext cx="2365084" cy="1547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Renderização | Edição</a:t>
            </a:r>
          </a:p>
          <a:p>
            <a:endParaRPr lang="pt-BR" sz="8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8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Nível avançado</a:t>
            </a:r>
          </a:p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Vray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 (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sketchup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) . Photoshop . Illustrator</a:t>
            </a: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Nível intermediário</a:t>
            </a:r>
          </a:p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Enscape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 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Indesign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 . Premiere 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  <a:latin typeface="Abel" panose="020B0604020202020204" charset="0"/>
              </a:rPr>
              <a:t>Lumion</a:t>
            </a:r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endParaRPr lang="pt-BR" sz="100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  <a:p>
            <a:pPr algn="just"/>
            <a:endParaRPr lang="pt-BR" sz="1050" dirty="0">
              <a:solidFill>
                <a:schemeClr val="bg1">
                  <a:lumMod val="50000"/>
                </a:schemeClr>
              </a:solidFill>
              <a:latin typeface="Abel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0805D6-A08A-40D1-8467-960E4E4F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86761" y="1949683"/>
            <a:ext cx="3967321" cy="22316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46DF0C-F5E2-427F-ADAD-2F353F7D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698" y="1911535"/>
            <a:ext cx="4102953" cy="2307911"/>
          </a:xfrm>
          <a:prstGeom prst="rect">
            <a:avLst/>
          </a:prstGeom>
        </p:spPr>
      </p:pic>
      <p:cxnSp>
        <p:nvCxnSpPr>
          <p:cNvPr id="2" name="Google Shape;183;p32">
            <a:extLst>
              <a:ext uri="{FF2B5EF4-FFF2-40B4-BE49-F238E27FC236}">
                <a16:creationId xmlns:a16="http://schemas.microsoft.com/office/drawing/2014/main" id="{7ACD0302-1824-6FA0-A591-33EC1047A2D7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65;p32">
            <a:extLst>
              <a:ext uri="{FF2B5EF4-FFF2-40B4-BE49-F238E27FC236}">
                <a16:creationId xmlns:a16="http://schemas.microsoft.com/office/drawing/2014/main" id="{208B0BC5-9665-8675-A52A-1B7727F1964C}"/>
              </a:ext>
            </a:extLst>
          </p:cNvPr>
          <p:cNvSpPr txBox="1">
            <a:spLocks/>
          </p:cNvSpPr>
          <p:nvPr/>
        </p:nvSpPr>
        <p:spPr>
          <a:xfrm>
            <a:off x="658185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Residencial – Projeto e execução RC</a:t>
            </a:r>
          </a:p>
        </p:txBody>
      </p:sp>
    </p:spTree>
    <p:extLst>
      <p:ext uri="{BB962C8B-B14F-4D97-AF65-F5344CB8AC3E}">
        <p14:creationId xmlns:p14="http://schemas.microsoft.com/office/powerpoint/2010/main" val="339595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0805D6-A08A-40D1-8467-960E4E4F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48807" y="871165"/>
            <a:ext cx="3183021" cy="39787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46DF0C-F5E2-427F-ADAD-2F353F7D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1377" y="791620"/>
            <a:ext cx="3291839" cy="4114800"/>
          </a:xfrm>
          <a:prstGeom prst="rect">
            <a:avLst/>
          </a:prstGeom>
        </p:spPr>
      </p:pic>
      <p:cxnSp>
        <p:nvCxnSpPr>
          <p:cNvPr id="2" name="Google Shape;183;p32">
            <a:extLst>
              <a:ext uri="{FF2B5EF4-FFF2-40B4-BE49-F238E27FC236}">
                <a16:creationId xmlns:a16="http://schemas.microsoft.com/office/drawing/2014/main" id="{7ACD0302-1824-6FA0-A591-33EC1047A2D7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65;p32">
            <a:extLst>
              <a:ext uri="{FF2B5EF4-FFF2-40B4-BE49-F238E27FC236}">
                <a16:creationId xmlns:a16="http://schemas.microsoft.com/office/drawing/2014/main" id="{208B0BC5-9665-8675-A52A-1B7727F1964C}"/>
              </a:ext>
            </a:extLst>
          </p:cNvPr>
          <p:cNvSpPr txBox="1">
            <a:spLocks/>
          </p:cNvSpPr>
          <p:nvPr/>
        </p:nvSpPr>
        <p:spPr>
          <a:xfrm>
            <a:off x="658185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Residencial – Projeto e execução RC</a:t>
            </a:r>
          </a:p>
        </p:txBody>
      </p:sp>
    </p:spTree>
    <p:extLst>
      <p:ext uri="{BB962C8B-B14F-4D97-AF65-F5344CB8AC3E}">
        <p14:creationId xmlns:p14="http://schemas.microsoft.com/office/powerpoint/2010/main" val="1856628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0805D6-A08A-40D1-8467-960E4E4F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58152" y="1249067"/>
            <a:ext cx="3982802" cy="31862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46DF0C-F5E2-427F-ADAD-2F353F7D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8611" y="1251934"/>
            <a:ext cx="3976509" cy="3181208"/>
          </a:xfrm>
          <a:prstGeom prst="rect">
            <a:avLst/>
          </a:prstGeom>
        </p:spPr>
      </p:pic>
      <p:cxnSp>
        <p:nvCxnSpPr>
          <p:cNvPr id="2" name="Google Shape;183;p32">
            <a:extLst>
              <a:ext uri="{FF2B5EF4-FFF2-40B4-BE49-F238E27FC236}">
                <a16:creationId xmlns:a16="http://schemas.microsoft.com/office/drawing/2014/main" id="{7ACD0302-1824-6FA0-A591-33EC1047A2D7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65;p32">
            <a:extLst>
              <a:ext uri="{FF2B5EF4-FFF2-40B4-BE49-F238E27FC236}">
                <a16:creationId xmlns:a16="http://schemas.microsoft.com/office/drawing/2014/main" id="{208B0BC5-9665-8675-A52A-1B7727F1964C}"/>
              </a:ext>
            </a:extLst>
          </p:cNvPr>
          <p:cNvSpPr txBox="1">
            <a:spLocks/>
          </p:cNvSpPr>
          <p:nvPr/>
        </p:nvSpPr>
        <p:spPr>
          <a:xfrm>
            <a:off x="658185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Residencial – Projeto e execução WK</a:t>
            </a:r>
          </a:p>
        </p:txBody>
      </p:sp>
    </p:spTree>
    <p:extLst>
      <p:ext uri="{BB962C8B-B14F-4D97-AF65-F5344CB8AC3E}">
        <p14:creationId xmlns:p14="http://schemas.microsoft.com/office/powerpoint/2010/main" val="3410614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0805D6-A08A-40D1-8467-960E4E4F7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90136" y="1445133"/>
            <a:ext cx="4226012" cy="23771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46DF0C-F5E2-427F-ADAD-2F353F7D4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5987" y="1445133"/>
            <a:ext cx="4226012" cy="2377132"/>
          </a:xfrm>
          <a:prstGeom prst="rect">
            <a:avLst/>
          </a:prstGeom>
        </p:spPr>
      </p:pic>
      <p:cxnSp>
        <p:nvCxnSpPr>
          <p:cNvPr id="2" name="Google Shape;183;p32">
            <a:extLst>
              <a:ext uri="{FF2B5EF4-FFF2-40B4-BE49-F238E27FC236}">
                <a16:creationId xmlns:a16="http://schemas.microsoft.com/office/drawing/2014/main" id="{7ACD0302-1824-6FA0-A591-33EC1047A2D7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65;p32">
            <a:extLst>
              <a:ext uri="{FF2B5EF4-FFF2-40B4-BE49-F238E27FC236}">
                <a16:creationId xmlns:a16="http://schemas.microsoft.com/office/drawing/2014/main" id="{208B0BC5-9665-8675-A52A-1B7727F1964C}"/>
              </a:ext>
            </a:extLst>
          </p:cNvPr>
          <p:cNvSpPr txBox="1">
            <a:spLocks/>
          </p:cNvSpPr>
          <p:nvPr/>
        </p:nvSpPr>
        <p:spPr>
          <a:xfrm>
            <a:off x="658185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Residencial – Projeto e execução GU</a:t>
            </a:r>
          </a:p>
        </p:txBody>
      </p:sp>
    </p:spTree>
    <p:extLst>
      <p:ext uri="{BB962C8B-B14F-4D97-AF65-F5344CB8AC3E}">
        <p14:creationId xmlns:p14="http://schemas.microsoft.com/office/powerpoint/2010/main" val="222667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0805D6-A08A-40D1-8467-960E4E4F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90135" y="1445133"/>
            <a:ext cx="4226014" cy="23771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46DF0C-F5E2-427F-ADAD-2F353F7D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5986" y="1445133"/>
            <a:ext cx="4226014" cy="2377132"/>
          </a:xfrm>
          <a:prstGeom prst="rect">
            <a:avLst/>
          </a:prstGeom>
        </p:spPr>
      </p:pic>
      <p:cxnSp>
        <p:nvCxnSpPr>
          <p:cNvPr id="2" name="Google Shape;183;p32">
            <a:extLst>
              <a:ext uri="{FF2B5EF4-FFF2-40B4-BE49-F238E27FC236}">
                <a16:creationId xmlns:a16="http://schemas.microsoft.com/office/drawing/2014/main" id="{7ACD0302-1824-6FA0-A591-33EC1047A2D7}"/>
              </a:ext>
            </a:extLst>
          </p:cNvPr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65;p32">
            <a:extLst>
              <a:ext uri="{FF2B5EF4-FFF2-40B4-BE49-F238E27FC236}">
                <a16:creationId xmlns:a16="http://schemas.microsoft.com/office/drawing/2014/main" id="{208B0BC5-9665-8675-A52A-1B7727F1964C}"/>
              </a:ext>
            </a:extLst>
          </p:cNvPr>
          <p:cNvSpPr txBox="1">
            <a:spLocks/>
          </p:cNvSpPr>
          <p:nvPr/>
        </p:nvSpPr>
        <p:spPr>
          <a:xfrm>
            <a:off x="658185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b="1" dirty="0">
                <a:solidFill>
                  <a:schemeClr val="bg1">
                    <a:lumMod val="50000"/>
                  </a:schemeClr>
                </a:solidFill>
                <a:latin typeface="Abel" panose="02000506030000020004" pitchFamily="2" charset="0"/>
              </a:rPr>
              <a:t>Residencial – Projeto e execução DI</a:t>
            </a:r>
          </a:p>
        </p:txBody>
      </p:sp>
    </p:spTree>
    <p:extLst>
      <p:ext uri="{BB962C8B-B14F-4D97-AF65-F5344CB8AC3E}">
        <p14:creationId xmlns:p14="http://schemas.microsoft.com/office/powerpoint/2010/main" val="4120002005"/>
      </p:ext>
    </p:extLst>
  </p:cSld>
  <p:clrMapOvr>
    <a:masterClrMapping/>
  </p:clrMapOvr>
</p:sld>
</file>

<file path=ppt/theme/theme1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363</Words>
  <Application>Microsoft Office PowerPoint</Application>
  <PresentationFormat>Apresentação na tela (16:9)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Abel</vt:lpstr>
      <vt:lpstr>Arial</vt:lpstr>
      <vt:lpstr>Open Sans Light</vt:lpstr>
      <vt:lpstr>Fira Sans Extra Condensed Medium</vt:lpstr>
      <vt:lpstr>Open Sans SemiBold</vt:lpstr>
      <vt:lpstr>Architecture Studio by Slidesgo</vt:lpstr>
      <vt:lpstr>WILSON SCHETTINI NETO  Portifolio   .   Arquitetura </vt:lpstr>
      <vt:lpstr>residencial</vt:lpstr>
      <vt:lpstr>Curitiba . PR wilsonschettini@gmail.com 41   9 8825 . 0660 22 jul 1992  Wilson Schettini Neto</vt:lpstr>
      <vt:lpstr>experiência profissional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Studio 01</dc:creator>
  <cp:lastModifiedBy>wilson Schettini Neto</cp:lastModifiedBy>
  <cp:revision>18</cp:revision>
  <dcterms:modified xsi:type="dcterms:W3CDTF">2024-07-10T14:46:46Z</dcterms:modified>
</cp:coreProperties>
</file>