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9" r:id="rId4"/>
    <p:sldId id="261" r:id="rId5"/>
    <p:sldId id="262" r:id="rId6"/>
    <p:sldId id="265" r:id="rId7"/>
    <p:sldId id="275" r:id="rId8"/>
    <p:sldId id="263" r:id="rId9"/>
    <p:sldId id="270" r:id="rId10"/>
    <p:sldId id="271" r:id="rId11"/>
    <p:sldId id="266" r:id="rId12"/>
    <p:sldId id="267" r:id="rId13"/>
    <p:sldId id="268" r:id="rId14"/>
    <p:sldId id="269" r:id="rId15"/>
    <p:sldId id="264" r:id="rId16"/>
    <p:sldId id="272" r:id="rId17"/>
    <p:sldId id="274" r:id="rId18"/>
    <p:sldId id="273" r:id="rId19"/>
    <p:sldId id="276" r:id="rId20"/>
    <p:sldId id="277" r:id="rId21"/>
    <p:sldId id="278" r:id="rId22"/>
    <p:sldId id="258" r:id="rId23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85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30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sbacu\Documents\IDEB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sbacu\Documents\IDEB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pt-BR" sz="1000" b="0">
                <a:latin typeface="Arial" panose="020B0604020202020204" pitchFamily="34" charset="0"/>
                <a:cs typeface="Arial" panose="020B0604020202020204" pitchFamily="34" charset="0"/>
              </a:rPr>
              <a:t>PARÁ: IDEB - Resultados e Metas</a:t>
            </a:r>
          </a:p>
          <a:p>
            <a:pPr>
              <a:defRPr sz="1000" b="0">
                <a:latin typeface="Arial" panose="020B0604020202020204" pitchFamily="34" charset="0"/>
                <a:cs typeface="Arial" panose="020B0604020202020204" pitchFamily="34" charset="0"/>
              </a:defRPr>
            </a:pPr>
            <a:r>
              <a:rPr lang="pt-BR" sz="1200" b="1">
                <a:latin typeface="Arial" panose="020B0604020202020204" pitchFamily="34" charset="0"/>
                <a:cs typeface="Arial" panose="020B0604020202020204" pitchFamily="34" charset="0"/>
              </a:rPr>
              <a:t>4ª série / 5º ano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pt-BR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Planilha1!$A$4</c:f>
              <c:strCache>
                <c:ptCount val="1"/>
                <c:pt idx="0">
                  <c:v>IDEB Projetado</c:v>
                </c:pt>
              </c:strCache>
            </c:strRef>
          </c:tx>
          <c:spPr>
            <a:ln w="317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17"/>
            <c:spPr>
              <a:solidFill>
                <a:schemeClr val="accent1"/>
              </a:solidFill>
              <a:ln>
                <a:noFill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lt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pt-BR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Planilha1!$B$2:$J$3</c:f>
              <c:strCache>
                <c:ptCount val="9"/>
                <c:pt idx="0">
                  <c:v>2005</c:v>
                </c:pt>
                <c:pt idx="1">
                  <c:v>2007</c:v>
                </c:pt>
                <c:pt idx="2">
                  <c:v>2009</c:v>
                </c:pt>
                <c:pt idx="3">
                  <c:v>2011</c:v>
                </c:pt>
                <c:pt idx="4">
                  <c:v>2013</c:v>
                </c:pt>
                <c:pt idx="5">
                  <c:v>2015</c:v>
                </c:pt>
                <c:pt idx="6">
                  <c:v>2017</c:v>
                </c:pt>
                <c:pt idx="7">
                  <c:v>2019</c:v>
                </c:pt>
                <c:pt idx="8">
                  <c:v>2021</c:v>
                </c:pt>
              </c:strCache>
            </c:strRef>
          </c:cat>
          <c:val>
            <c:numRef>
              <c:f>Planilha1!$B$4:$J$4</c:f>
              <c:numCache>
                <c:formatCode>0.0</c:formatCode>
                <c:ptCount val="9"/>
                <c:pt idx="1">
                  <c:v>2.8</c:v>
                </c:pt>
                <c:pt idx="2">
                  <c:v>3.1</c:v>
                </c:pt>
                <c:pt idx="3">
                  <c:v>3.5</c:v>
                </c:pt>
                <c:pt idx="4">
                  <c:v>3.8</c:v>
                </c:pt>
                <c:pt idx="5">
                  <c:v>4.0999999999999996</c:v>
                </c:pt>
                <c:pt idx="6">
                  <c:v>4.4000000000000004</c:v>
                </c:pt>
                <c:pt idx="7">
                  <c:v>4.7</c:v>
                </c:pt>
                <c:pt idx="8">
                  <c:v>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484-450C-A4A5-835AEF33527B}"/>
            </c:ext>
          </c:extLst>
        </c:ser>
        <c:ser>
          <c:idx val="1"/>
          <c:order val="1"/>
          <c:tx>
            <c:strRef>
              <c:f>Planilha1!$A$5</c:f>
              <c:strCache>
                <c:ptCount val="1"/>
                <c:pt idx="0">
                  <c:v>IDEB Alcançado</c:v>
                </c:pt>
              </c:strCache>
            </c:strRef>
          </c:tx>
          <c:spPr>
            <a:ln w="31750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17"/>
            <c:spPr>
              <a:solidFill>
                <a:schemeClr val="accent2"/>
              </a:solidFill>
              <a:ln>
                <a:noFill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lt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pt-BR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Planilha1!$B$2:$J$3</c:f>
              <c:strCache>
                <c:ptCount val="9"/>
                <c:pt idx="0">
                  <c:v>2005</c:v>
                </c:pt>
                <c:pt idx="1">
                  <c:v>2007</c:v>
                </c:pt>
                <c:pt idx="2">
                  <c:v>2009</c:v>
                </c:pt>
                <c:pt idx="3">
                  <c:v>2011</c:v>
                </c:pt>
                <c:pt idx="4">
                  <c:v>2013</c:v>
                </c:pt>
                <c:pt idx="5">
                  <c:v>2015</c:v>
                </c:pt>
                <c:pt idx="6">
                  <c:v>2017</c:v>
                </c:pt>
                <c:pt idx="7">
                  <c:v>2019</c:v>
                </c:pt>
                <c:pt idx="8">
                  <c:v>2021</c:v>
                </c:pt>
              </c:strCache>
            </c:strRef>
          </c:cat>
          <c:val>
            <c:numRef>
              <c:f>Planilha1!$B$5:$J$5</c:f>
              <c:numCache>
                <c:formatCode>0.0</c:formatCode>
                <c:ptCount val="9"/>
                <c:pt idx="0">
                  <c:v>2.8</c:v>
                </c:pt>
                <c:pt idx="1">
                  <c:v>3.1</c:v>
                </c:pt>
                <c:pt idx="2">
                  <c:v>3.6</c:v>
                </c:pt>
                <c:pt idx="3">
                  <c:v>4.2</c:v>
                </c:pt>
                <c:pt idx="4">
                  <c:v>4</c:v>
                </c:pt>
                <c:pt idx="5">
                  <c:v>4.5</c:v>
                </c:pt>
                <c:pt idx="6">
                  <c:v>4.7</c:v>
                </c:pt>
                <c:pt idx="7">
                  <c:v>4.9000000000000004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484-450C-A4A5-835AEF33527B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1892146831"/>
        <c:axId val="1892149743"/>
      </c:lineChart>
      <c:catAx>
        <c:axId val="189214683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dk1">
                <a:lumMod val="75000"/>
                <a:lumOff val="2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cap="all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1892149743"/>
        <c:crosses val="autoZero"/>
        <c:auto val="1"/>
        <c:lblAlgn val="ctr"/>
        <c:lblOffset val="100"/>
        <c:noMultiLvlLbl val="0"/>
      </c:catAx>
      <c:valAx>
        <c:axId val="1892149743"/>
        <c:scaling>
          <c:orientation val="minMax"/>
        </c:scaling>
        <c:delete val="1"/>
        <c:axPos val="l"/>
        <c:numFmt formatCode="0.0" sourceLinked="1"/>
        <c:majorTickMark val="none"/>
        <c:minorTickMark val="none"/>
        <c:tickLblPos val="nextTo"/>
        <c:crossAx val="1892146831"/>
        <c:crosses val="autoZero"/>
        <c:crossBetween val="between"/>
      </c:valAx>
      <c:spPr>
        <a:noFill/>
        <a:ln w="25400">
          <a:noFill/>
        </a:ln>
        <a:effectLst/>
      </c:spPr>
    </c:plotArea>
    <c:legend>
      <c:legendPos val="b"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pt-BR"/>
        </a:p>
      </c:txPr>
    </c:legend>
    <c:plotVisOnly val="1"/>
    <c:dispBlanksAs val="gap"/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pt-BR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pt-BR" sz="1000" b="0">
                <a:latin typeface="Arial" panose="020B0604020202020204" pitchFamily="34" charset="0"/>
                <a:cs typeface="Arial" panose="020B0604020202020204" pitchFamily="34" charset="0"/>
              </a:rPr>
              <a:t>PARÁ: IDEB - Resultados e Metas</a:t>
            </a:r>
          </a:p>
          <a:p>
            <a:pPr>
              <a:defRPr sz="1000" b="0">
                <a:latin typeface="Arial" panose="020B0604020202020204" pitchFamily="34" charset="0"/>
                <a:cs typeface="Arial" panose="020B0604020202020204" pitchFamily="34" charset="0"/>
              </a:defRPr>
            </a:pPr>
            <a:r>
              <a:rPr lang="pt-BR" sz="1200" b="1">
                <a:latin typeface="Arial" panose="020B0604020202020204" pitchFamily="34" charset="0"/>
                <a:cs typeface="Arial" panose="020B0604020202020204" pitchFamily="34" charset="0"/>
              </a:rPr>
              <a:t>8ª série / 9º ano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pt-BR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Planilha1!$A$24</c:f>
              <c:strCache>
                <c:ptCount val="1"/>
                <c:pt idx="0">
                  <c:v>IDEB Projetado</c:v>
                </c:pt>
              </c:strCache>
            </c:strRef>
          </c:tx>
          <c:spPr>
            <a:ln w="317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17"/>
            <c:spPr>
              <a:solidFill>
                <a:schemeClr val="accent1"/>
              </a:solidFill>
              <a:ln>
                <a:noFill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lt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pt-BR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Planilha1!$B$22:$J$23</c:f>
              <c:strCache>
                <c:ptCount val="9"/>
                <c:pt idx="0">
                  <c:v>2005</c:v>
                </c:pt>
                <c:pt idx="1">
                  <c:v>2007</c:v>
                </c:pt>
                <c:pt idx="2">
                  <c:v>2009</c:v>
                </c:pt>
                <c:pt idx="3">
                  <c:v>2011</c:v>
                </c:pt>
                <c:pt idx="4">
                  <c:v>2013</c:v>
                </c:pt>
                <c:pt idx="5">
                  <c:v>2015</c:v>
                </c:pt>
                <c:pt idx="6">
                  <c:v>2017</c:v>
                </c:pt>
                <c:pt idx="7">
                  <c:v>2019</c:v>
                </c:pt>
                <c:pt idx="8">
                  <c:v>2021</c:v>
                </c:pt>
              </c:strCache>
            </c:strRef>
          </c:cat>
          <c:val>
            <c:numRef>
              <c:f>Planilha1!$B$24:$J$24</c:f>
              <c:numCache>
                <c:formatCode>0.0</c:formatCode>
                <c:ptCount val="9"/>
                <c:pt idx="1">
                  <c:v>3.4</c:v>
                </c:pt>
                <c:pt idx="2">
                  <c:v>3.5</c:v>
                </c:pt>
                <c:pt idx="3">
                  <c:v>3.8</c:v>
                </c:pt>
                <c:pt idx="4">
                  <c:v>4.2</c:v>
                </c:pt>
                <c:pt idx="5">
                  <c:v>4.5999999999999996</c:v>
                </c:pt>
                <c:pt idx="6">
                  <c:v>4.8</c:v>
                </c:pt>
                <c:pt idx="7">
                  <c:v>5.0999999999999996</c:v>
                </c:pt>
                <c:pt idx="8">
                  <c:v>5.3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E6B-4EFB-AA2F-C4BE01CF5E88}"/>
            </c:ext>
          </c:extLst>
        </c:ser>
        <c:ser>
          <c:idx val="1"/>
          <c:order val="1"/>
          <c:tx>
            <c:strRef>
              <c:f>Planilha1!$A$25</c:f>
              <c:strCache>
                <c:ptCount val="1"/>
                <c:pt idx="0">
                  <c:v>IDEB Alcançado</c:v>
                </c:pt>
              </c:strCache>
            </c:strRef>
          </c:tx>
          <c:spPr>
            <a:ln w="31750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17"/>
            <c:spPr>
              <a:solidFill>
                <a:schemeClr val="accent2"/>
              </a:solidFill>
              <a:ln>
                <a:noFill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pt-BR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Planilha1!$B$22:$J$23</c:f>
              <c:strCache>
                <c:ptCount val="9"/>
                <c:pt idx="0">
                  <c:v>2005</c:v>
                </c:pt>
                <c:pt idx="1">
                  <c:v>2007</c:v>
                </c:pt>
                <c:pt idx="2">
                  <c:v>2009</c:v>
                </c:pt>
                <c:pt idx="3">
                  <c:v>2011</c:v>
                </c:pt>
                <c:pt idx="4">
                  <c:v>2013</c:v>
                </c:pt>
                <c:pt idx="5">
                  <c:v>2015</c:v>
                </c:pt>
                <c:pt idx="6">
                  <c:v>2017</c:v>
                </c:pt>
                <c:pt idx="7">
                  <c:v>2019</c:v>
                </c:pt>
                <c:pt idx="8">
                  <c:v>2021</c:v>
                </c:pt>
              </c:strCache>
            </c:strRef>
          </c:cat>
          <c:val>
            <c:numRef>
              <c:f>Planilha1!$B$25:$J$25</c:f>
              <c:numCache>
                <c:formatCode>0.0</c:formatCode>
                <c:ptCount val="9"/>
                <c:pt idx="0">
                  <c:v>3.3</c:v>
                </c:pt>
                <c:pt idx="1">
                  <c:v>3.3</c:v>
                </c:pt>
                <c:pt idx="2">
                  <c:v>3.4</c:v>
                </c:pt>
                <c:pt idx="3">
                  <c:v>3.7</c:v>
                </c:pt>
                <c:pt idx="4">
                  <c:v>3.6</c:v>
                </c:pt>
                <c:pt idx="5">
                  <c:v>3.8</c:v>
                </c:pt>
                <c:pt idx="6">
                  <c:v>3.8</c:v>
                </c:pt>
                <c:pt idx="7">
                  <c:v>4.0999999999999996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E6B-4EFB-AA2F-C4BE01CF5E88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1695056799"/>
        <c:axId val="1695057215"/>
      </c:lineChart>
      <c:catAx>
        <c:axId val="169505679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dk1">
                <a:lumMod val="75000"/>
                <a:lumOff val="2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cap="all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1695057215"/>
        <c:crosses val="autoZero"/>
        <c:auto val="1"/>
        <c:lblAlgn val="ctr"/>
        <c:lblOffset val="100"/>
        <c:noMultiLvlLbl val="0"/>
      </c:catAx>
      <c:valAx>
        <c:axId val="1695057215"/>
        <c:scaling>
          <c:orientation val="minMax"/>
        </c:scaling>
        <c:delete val="1"/>
        <c:axPos val="l"/>
        <c:numFmt formatCode="0.0" sourceLinked="1"/>
        <c:majorTickMark val="none"/>
        <c:minorTickMark val="none"/>
        <c:tickLblPos val="nextTo"/>
        <c:crossAx val="169505679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pt-BR"/>
        </a:p>
      </c:txPr>
    </c:legend>
    <c:plotVisOnly val="1"/>
    <c:dispBlanksAs val="gap"/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pt-BR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8">
  <cs:axisTitle>
    <cs:lnRef idx="0"/>
    <cs:fillRef idx="0"/>
    <cs:effectRef idx="0"/>
    <cs:fontRef idx="minor">
      <a:schemeClr val="dk1">
        <a:lumMod val="75000"/>
        <a:lumOff val="2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900" kern="1200"/>
  </cs:chartArea>
  <cs:dataLabel>
    <cs:lnRef idx="0"/>
    <cs:fillRef idx="0">
      <cs:styleClr val="auto"/>
    </cs:fillRef>
    <cs:effectRef idx="0"/>
    <cs:fontRef idx="minor">
      <a:schemeClr val="lt1"/>
    </cs:fontRef>
    <cs:defRPr sz="9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9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Marker>
  <cs:dataPointMarkerLayout symbol="circle" size="17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28">
  <cs:axisTitle>
    <cs:lnRef idx="0"/>
    <cs:fillRef idx="0"/>
    <cs:effectRef idx="0"/>
    <cs:fontRef idx="minor">
      <a:schemeClr val="dk1">
        <a:lumMod val="75000"/>
        <a:lumOff val="2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900" kern="1200"/>
  </cs:chartArea>
  <cs:dataLabel>
    <cs:lnRef idx="0"/>
    <cs:fillRef idx="0">
      <cs:styleClr val="auto"/>
    </cs:fillRef>
    <cs:effectRef idx="0"/>
    <cs:fontRef idx="minor">
      <a:schemeClr val="lt1"/>
    </cs:fontRef>
    <cs:defRPr sz="9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9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Marker>
  <cs:dataPointMarkerLayout symbol="circle" size="17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63137E-6DE0-4C68-84E7-010A6CBEA6A3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pt-BR"/>
        </a:p>
      </dgm:t>
    </dgm:pt>
    <dgm:pt modelId="{1D1447EF-AD08-4704-A3E4-F0960CA03CED}">
      <dgm:prSet phldrT="[Texto]"/>
      <dgm:spPr/>
      <dgm:t>
        <a:bodyPr/>
        <a:lstStyle/>
        <a:p>
          <a:r>
            <a:rPr lang="pt-BR" b="1" dirty="0"/>
            <a:t>TCM</a:t>
          </a:r>
          <a:r>
            <a:rPr lang="pt-BR" b="1" dirty="0">
              <a:solidFill>
                <a:srgbClr val="C00000"/>
              </a:solidFill>
            </a:rPr>
            <a:t>PA</a:t>
          </a:r>
        </a:p>
      </dgm:t>
    </dgm:pt>
    <dgm:pt modelId="{8CEB23CA-E643-4CC5-A919-E70177100035}" type="parTrans" cxnId="{82FA917C-3E1E-4207-B8F3-6E03478B0BC5}">
      <dgm:prSet/>
      <dgm:spPr/>
      <dgm:t>
        <a:bodyPr/>
        <a:lstStyle/>
        <a:p>
          <a:endParaRPr lang="pt-BR" b="1"/>
        </a:p>
      </dgm:t>
    </dgm:pt>
    <dgm:pt modelId="{818CDF01-813D-4C90-A822-3D5283ADC9C3}" type="sibTrans" cxnId="{82FA917C-3E1E-4207-B8F3-6E03478B0BC5}">
      <dgm:prSet/>
      <dgm:spPr/>
      <dgm:t>
        <a:bodyPr/>
        <a:lstStyle/>
        <a:p>
          <a:endParaRPr lang="pt-BR" b="1"/>
        </a:p>
      </dgm:t>
    </dgm:pt>
    <dgm:pt modelId="{0F921FCD-91BD-42E9-B0D1-AFD3111692C7}">
      <dgm:prSet phldrT="[Texto]"/>
      <dgm:spPr>
        <a:solidFill>
          <a:srgbClr val="FFC000"/>
        </a:solidFill>
      </dgm:spPr>
      <dgm:t>
        <a:bodyPr/>
        <a:lstStyle/>
        <a:p>
          <a:r>
            <a:rPr lang="pt-BR" b="1" dirty="0" err="1">
              <a:solidFill>
                <a:schemeClr val="tx1"/>
              </a:solidFill>
            </a:rPr>
            <a:t>SEMEDs</a:t>
          </a:r>
          <a:endParaRPr lang="pt-BR" b="1" dirty="0">
            <a:solidFill>
              <a:schemeClr val="tx1"/>
            </a:solidFill>
          </a:endParaRPr>
        </a:p>
      </dgm:t>
    </dgm:pt>
    <dgm:pt modelId="{323273E1-8A73-4F6F-851E-1925322C8187}" type="parTrans" cxnId="{239A0615-59C1-471D-9136-64EBFD401FE9}">
      <dgm:prSet/>
      <dgm:spPr/>
      <dgm:t>
        <a:bodyPr/>
        <a:lstStyle/>
        <a:p>
          <a:endParaRPr lang="pt-BR" b="1"/>
        </a:p>
      </dgm:t>
    </dgm:pt>
    <dgm:pt modelId="{7DB58F14-78B6-4E23-B5FF-E8B2C2E784D6}" type="sibTrans" cxnId="{239A0615-59C1-471D-9136-64EBFD401FE9}">
      <dgm:prSet/>
      <dgm:spPr/>
      <dgm:t>
        <a:bodyPr/>
        <a:lstStyle/>
        <a:p>
          <a:endParaRPr lang="pt-BR" b="1"/>
        </a:p>
      </dgm:t>
    </dgm:pt>
    <dgm:pt modelId="{D512D8E3-8000-4AE2-A300-CDD0ADE46D15}">
      <dgm:prSet phldrT="[Texto]"/>
      <dgm:spPr>
        <a:solidFill>
          <a:srgbClr val="7030A0"/>
        </a:solidFill>
      </dgm:spPr>
      <dgm:t>
        <a:bodyPr/>
        <a:lstStyle/>
        <a:p>
          <a:r>
            <a:rPr lang="pt-BR" b="1" dirty="0"/>
            <a:t>UFPA</a:t>
          </a:r>
        </a:p>
      </dgm:t>
    </dgm:pt>
    <dgm:pt modelId="{C2626B14-C503-42A4-A80E-0EE8ACA72A59}" type="parTrans" cxnId="{667AB76D-3E8E-4210-936E-1CA382E66885}">
      <dgm:prSet/>
      <dgm:spPr/>
      <dgm:t>
        <a:bodyPr/>
        <a:lstStyle/>
        <a:p>
          <a:endParaRPr lang="pt-BR" b="1"/>
        </a:p>
      </dgm:t>
    </dgm:pt>
    <dgm:pt modelId="{8A2AB9C2-F090-45AD-BF81-46363CCFC7F7}" type="sibTrans" cxnId="{667AB76D-3E8E-4210-936E-1CA382E66885}">
      <dgm:prSet/>
      <dgm:spPr/>
      <dgm:t>
        <a:bodyPr/>
        <a:lstStyle/>
        <a:p>
          <a:endParaRPr lang="pt-BR" b="1"/>
        </a:p>
      </dgm:t>
    </dgm:pt>
    <dgm:pt modelId="{62752AE9-3923-452E-89A4-7A30FA19264B}">
      <dgm:prSet phldrT="[Texto]"/>
      <dgm:spPr>
        <a:solidFill>
          <a:srgbClr val="33CC33"/>
        </a:solidFill>
      </dgm:spPr>
      <dgm:t>
        <a:bodyPr/>
        <a:lstStyle/>
        <a:p>
          <a:r>
            <a:rPr lang="pt-BR" b="1" dirty="0">
              <a:solidFill>
                <a:schemeClr val="tx1"/>
              </a:solidFill>
            </a:rPr>
            <a:t>MPPA</a:t>
          </a:r>
        </a:p>
      </dgm:t>
    </dgm:pt>
    <dgm:pt modelId="{11006562-0E35-4FEE-8489-66A47FFC19A7}" type="parTrans" cxnId="{0AD95E77-5941-4DD6-9E6F-76D9DABF3E2A}">
      <dgm:prSet/>
      <dgm:spPr/>
      <dgm:t>
        <a:bodyPr/>
        <a:lstStyle/>
        <a:p>
          <a:endParaRPr lang="pt-BR" b="1"/>
        </a:p>
      </dgm:t>
    </dgm:pt>
    <dgm:pt modelId="{2A1DE5C0-59F2-4590-8002-2483EF28C08D}" type="sibTrans" cxnId="{0AD95E77-5941-4DD6-9E6F-76D9DABF3E2A}">
      <dgm:prSet/>
      <dgm:spPr/>
      <dgm:t>
        <a:bodyPr/>
        <a:lstStyle/>
        <a:p>
          <a:endParaRPr lang="pt-BR" b="1"/>
        </a:p>
      </dgm:t>
    </dgm:pt>
    <dgm:pt modelId="{499D12C0-42D2-4CA4-ACD0-C43C0258EEAA}">
      <dgm:prSet phldrT="[Texto]"/>
      <dgm:spPr>
        <a:solidFill>
          <a:srgbClr val="FFFF00"/>
        </a:solidFill>
      </dgm:spPr>
      <dgm:t>
        <a:bodyPr/>
        <a:lstStyle/>
        <a:p>
          <a:r>
            <a:rPr lang="pt-BR" b="1" dirty="0">
              <a:solidFill>
                <a:schemeClr val="tx1"/>
              </a:solidFill>
            </a:rPr>
            <a:t>ARTICULE</a:t>
          </a:r>
        </a:p>
      </dgm:t>
    </dgm:pt>
    <dgm:pt modelId="{2C4349F6-D7C2-437C-9F09-B8315D9374B4}" type="parTrans" cxnId="{C3111F32-B0E2-4C17-8F37-9BC5781C6ACA}">
      <dgm:prSet/>
      <dgm:spPr/>
      <dgm:t>
        <a:bodyPr/>
        <a:lstStyle/>
        <a:p>
          <a:endParaRPr lang="pt-BR" b="1"/>
        </a:p>
      </dgm:t>
    </dgm:pt>
    <dgm:pt modelId="{15CE6BB7-1CF0-4A84-80AE-962730518C5C}" type="sibTrans" cxnId="{C3111F32-B0E2-4C17-8F37-9BC5781C6ACA}">
      <dgm:prSet/>
      <dgm:spPr/>
      <dgm:t>
        <a:bodyPr/>
        <a:lstStyle/>
        <a:p>
          <a:endParaRPr lang="pt-BR" b="1"/>
        </a:p>
      </dgm:t>
    </dgm:pt>
    <dgm:pt modelId="{D37EAD59-AE88-4E66-931C-E7A6891D73B4}">
      <dgm:prSet phldrT="[Texto]"/>
      <dgm:spPr>
        <a:solidFill>
          <a:srgbClr val="00B050"/>
        </a:solidFill>
      </dgm:spPr>
      <dgm:t>
        <a:bodyPr/>
        <a:lstStyle/>
        <a:p>
          <a:r>
            <a:rPr lang="pt-BR" b="1" dirty="0"/>
            <a:t>LEMANN</a:t>
          </a:r>
        </a:p>
      </dgm:t>
    </dgm:pt>
    <dgm:pt modelId="{A23EC465-650D-4D71-97E7-6F29601DBAC8}" type="parTrans" cxnId="{DDEFEE7F-1A2C-4E09-B535-C9896B798DB3}">
      <dgm:prSet/>
      <dgm:spPr/>
      <dgm:t>
        <a:bodyPr/>
        <a:lstStyle/>
        <a:p>
          <a:endParaRPr lang="pt-BR" b="1"/>
        </a:p>
      </dgm:t>
    </dgm:pt>
    <dgm:pt modelId="{BFE1ED94-C2A1-442B-82A2-EE8EDA71E24C}" type="sibTrans" cxnId="{DDEFEE7F-1A2C-4E09-B535-C9896B798DB3}">
      <dgm:prSet/>
      <dgm:spPr/>
      <dgm:t>
        <a:bodyPr/>
        <a:lstStyle/>
        <a:p>
          <a:endParaRPr lang="pt-BR" b="1"/>
        </a:p>
      </dgm:t>
    </dgm:pt>
    <dgm:pt modelId="{C803EABF-2F56-4814-8C9D-06AAAA2E1D19}">
      <dgm:prSet phldrT="[Texto]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pt-BR" b="1" dirty="0"/>
            <a:t>FNDE</a:t>
          </a:r>
        </a:p>
      </dgm:t>
    </dgm:pt>
    <dgm:pt modelId="{85F05603-365F-46E9-827A-D58BC678A877}" type="parTrans" cxnId="{930DC0A8-0774-4C22-9B71-5F182C4F03B1}">
      <dgm:prSet/>
      <dgm:spPr/>
      <dgm:t>
        <a:bodyPr/>
        <a:lstStyle/>
        <a:p>
          <a:endParaRPr lang="pt-BR" b="1"/>
        </a:p>
      </dgm:t>
    </dgm:pt>
    <dgm:pt modelId="{2D10CE81-98A7-4814-ABBD-40C6BFDCB3B5}" type="sibTrans" cxnId="{930DC0A8-0774-4C22-9B71-5F182C4F03B1}">
      <dgm:prSet/>
      <dgm:spPr/>
      <dgm:t>
        <a:bodyPr/>
        <a:lstStyle/>
        <a:p>
          <a:endParaRPr lang="pt-BR" b="1"/>
        </a:p>
      </dgm:t>
    </dgm:pt>
    <dgm:pt modelId="{C165B396-C508-463D-9FB2-A15D398E736C}">
      <dgm:prSet phldrT="[Texto]"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pt-BR" b="1" dirty="0">
              <a:solidFill>
                <a:schemeClr val="bg1"/>
              </a:solidFill>
            </a:rPr>
            <a:t>MEC</a:t>
          </a:r>
        </a:p>
      </dgm:t>
    </dgm:pt>
    <dgm:pt modelId="{0CDCACAB-BE88-44A1-8095-71CAB45A9591}" type="parTrans" cxnId="{E0A6DA43-12A0-4023-BDB5-BF7B676A7F3B}">
      <dgm:prSet/>
      <dgm:spPr/>
      <dgm:t>
        <a:bodyPr/>
        <a:lstStyle/>
        <a:p>
          <a:endParaRPr lang="pt-BR" b="1"/>
        </a:p>
      </dgm:t>
    </dgm:pt>
    <dgm:pt modelId="{F0173747-4F15-45F2-9FB8-0C9E1A9C860C}" type="sibTrans" cxnId="{E0A6DA43-12A0-4023-BDB5-BF7B676A7F3B}">
      <dgm:prSet/>
      <dgm:spPr/>
      <dgm:t>
        <a:bodyPr/>
        <a:lstStyle/>
        <a:p>
          <a:endParaRPr lang="pt-BR" b="1"/>
        </a:p>
      </dgm:t>
    </dgm:pt>
    <dgm:pt modelId="{56D9A4D3-59D6-41C7-A918-5AEA2A6A8520}">
      <dgm:prSet phldrT="[Texto]"/>
      <dgm:spPr>
        <a:solidFill>
          <a:srgbClr val="00B0F0"/>
        </a:solidFill>
      </dgm:spPr>
      <dgm:t>
        <a:bodyPr/>
        <a:lstStyle/>
        <a:p>
          <a:r>
            <a:rPr lang="pt-BR" b="1" dirty="0">
              <a:solidFill>
                <a:schemeClr val="tx1"/>
              </a:solidFill>
            </a:rPr>
            <a:t>UNICEF</a:t>
          </a:r>
        </a:p>
      </dgm:t>
    </dgm:pt>
    <dgm:pt modelId="{2857B17C-01E0-4C37-8036-D696495E1A57}" type="parTrans" cxnId="{0E862C39-2309-4BB2-BBC1-B9C36865F56D}">
      <dgm:prSet/>
      <dgm:spPr/>
      <dgm:t>
        <a:bodyPr/>
        <a:lstStyle/>
        <a:p>
          <a:endParaRPr lang="pt-BR" b="1"/>
        </a:p>
      </dgm:t>
    </dgm:pt>
    <dgm:pt modelId="{F4808648-61C9-4A10-8BD2-7585F1F59B1D}" type="sibTrans" cxnId="{0E862C39-2309-4BB2-BBC1-B9C36865F56D}">
      <dgm:prSet/>
      <dgm:spPr/>
      <dgm:t>
        <a:bodyPr/>
        <a:lstStyle/>
        <a:p>
          <a:endParaRPr lang="pt-BR" b="1"/>
        </a:p>
      </dgm:t>
    </dgm:pt>
    <dgm:pt modelId="{73E6242E-DC46-43D7-9F73-EE133736940B}">
      <dgm:prSet phldrT="[Texto]"/>
      <dgm:spPr>
        <a:solidFill>
          <a:srgbClr val="FF0000"/>
        </a:solidFill>
      </dgm:spPr>
      <dgm:t>
        <a:bodyPr/>
        <a:lstStyle/>
        <a:p>
          <a:r>
            <a:rPr lang="pt-BR" b="1" dirty="0"/>
            <a:t>SEDUC</a:t>
          </a:r>
        </a:p>
      </dgm:t>
    </dgm:pt>
    <dgm:pt modelId="{F3E6FCB9-0B8E-43F4-854F-47C2F3461BC4}" type="parTrans" cxnId="{89F78B02-F145-4E43-8E03-CF9F7A8E978C}">
      <dgm:prSet/>
      <dgm:spPr/>
      <dgm:t>
        <a:bodyPr/>
        <a:lstStyle/>
        <a:p>
          <a:endParaRPr lang="pt-BR" b="1"/>
        </a:p>
      </dgm:t>
    </dgm:pt>
    <dgm:pt modelId="{6B58843C-9C7F-4751-8C07-3797A5F0DC2C}" type="sibTrans" cxnId="{89F78B02-F145-4E43-8E03-CF9F7A8E978C}">
      <dgm:prSet/>
      <dgm:spPr/>
      <dgm:t>
        <a:bodyPr/>
        <a:lstStyle/>
        <a:p>
          <a:endParaRPr lang="pt-BR" b="1"/>
        </a:p>
      </dgm:t>
    </dgm:pt>
    <dgm:pt modelId="{D5E558AD-4F85-4447-AA8B-FD395DF24BD6}">
      <dgm:prSet phldrT="[Texto]"/>
      <dgm:spPr>
        <a:solidFill>
          <a:srgbClr val="00CC99"/>
        </a:solidFill>
      </dgm:spPr>
      <dgm:t>
        <a:bodyPr/>
        <a:lstStyle/>
        <a:p>
          <a:r>
            <a:rPr lang="pt-BR" b="1" dirty="0">
              <a:solidFill>
                <a:schemeClr val="tx1"/>
              </a:solidFill>
            </a:rPr>
            <a:t>ATRICON</a:t>
          </a:r>
        </a:p>
      </dgm:t>
    </dgm:pt>
    <dgm:pt modelId="{233F6F22-6EE4-4A0D-B57E-6C82B22311E3}" type="parTrans" cxnId="{D08C190E-6D9E-4BE5-83D9-A46E86F88C51}">
      <dgm:prSet/>
      <dgm:spPr/>
      <dgm:t>
        <a:bodyPr/>
        <a:lstStyle/>
        <a:p>
          <a:endParaRPr lang="pt-BR" b="1"/>
        </a:p>
      </dgm:t>
    </dgm:pt>
    <dgm:pt modelId="{31B0E06C-D733-462E-8694-C3B3C37F021E}" type="sibTrans" cxnId="{D08C190E-6D9E-4BE5-83D9-A46E86F88C51}">
      <dgm:prSet/>
      <dgm:spPr/>
      <dgm:t>
        <a:bodyPr/>
        <a:lstStyle/>
        <a:p>
          <a:endParaRPr lang="pt-BR" b="1"/>
        </a:p>
      </dgm:t>
    </dgm:pt>
    <dgm:pt modelId="{EB1CAD13-A905-4A4A-B780-54AB7BA4DBA2}">
      <dgm:prSet phldrT="[Texto]"/>
      <dgm:spPr>
        <a:solidFill>
          <a:schemeClr val="tx1"/>
        </a:solidFill>
      </dgm:spPr>
      <dgm:t>
        <a:bodyPr/>
        <a:lstStyle/>
        <a:p>
          <a:r>
            <a:rPr lang="pt-BR" b="1" dirty="0"/>
            <a:t>UNDIME</a:t>
          </a:r>
        </a:p>
      </dgm:t>
    </dgm:pt>
    <dgm:pt modelId="{1D2879A8-0A70-4EAD-B4CA-92D9D281C094}" type="parTrans" cxnId="{B0D9409C-37F4-42A3-AB27-9F3697DD64F4}">
      <dgm:prSet/>
      <dgm:spPr/>
      <dgm:t>
        <a:bodyPr/>
        <a:lstStyle/>
        <a:p>
          <a:endParaRPr lang="pt-BR" b="1"/>
        </a:p>
      </dgm:t>
    </dgm:pt>
    <dgm:pt modelId="{FA0B74EE-D0BC-4DB7-BAF0-105CA4074B6B}" type="sibTrans" cxnId="{B0D9409C-37F4-42A3-AB27-9F3697DD64F4}">
      <dgm:prSet/>
      <dgm:spPr/>
      <dgm:t>
        <a:bodyPr/>
        <a:lstStyle/>
        <a:p>
          <a:endParaRPr lang="pt-BR" b="1"/>
        </a:p>
      </dgm:t>
    </dgm:pt>
    <dgm:pt modelId="{5248C733-59DF-46DB-BF33-098AF61EFB6A}">
      <dgm:prSet phldrT="[Texto]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pt-BR" b="1" dirty="0">
              <a:solidFill>
                <a:schemeClr val="tx1"/>
              </a:solidFill>
            </a:rPr>
            <a:t>UEPA</a:t>
          </a:r>
        </a:p>
      </dgm:t>
    </dgm:pt>
    <dgm:pt modelId="{24B71217-FE78-4B20-93E7-916E0AD070F3}" type="parTrans" cxnId="{10C85ACC-00AF-4161-8FA5-2109524924A2}">
      <dgm:prSet/>
      <dgm:spPr/>
      <dgm:t>
        <a:bodyPr/>
        <a:lstStyle/>
        <a:p>
          <a:endParaRPr lang="pt-BR" b="1"/>
        </a:p>
      </dgm:t>
    </dgm:pt>
    <dgm:pt modelId="{3E1988B0-ECE1-4E9D-816E-F4418EC4D7BA}" type="sibTrans" cxnId="{10C85ACC-00AF-4161-8FA5-2109524924A2}">
      <dgm:prSet/>
      <dgm:spPr/>
      <dgm:t>
        <a:bodyPr/>
        <a:lstStyle/>
        <a:p>
          <a:endParaRPr lang="pt-BR" b="1"/>
        </a:p>
      </dgm:t>
    </dgm:pt>
    <dgm:pt modelId="{3CCF2065-B3E1-479C-8FA0-7468017A3046}" type="pres">
      <dgm:prSet presAssocID="{5A63137E-6DE0-4C68-84E7-010A6CBEA6A3}" presName="cycle" presStyleCnt="0">
        <dgm:presLayoutVars>
          <dgm:dir/>
          <dgm:resizeHandles val="exact"/>
        </dgm:presLayoutVars>
      </dgm:prSet>
      <dgm:spPr/>
    </dgm:pt>
    <dgm:pt modelId="{5B50414D-BB9C-4A78-AB46-A100EA8B5E77}" type="pres">
      <dgm:prSet presAssocID="{1D1447EF-AD08-4704-A3E4-F0960CA03CED}" presName="node" presStyleLbl="node1" presStyleIdx="0" presStyleCnt="13">
        <dgm:presLayoutVars>
          <dgm:bulletEnabled val="1"/>
        </dgm:presLayoutVars>
      </dgm:prSet>
      <dgm:spPr/>
    </dgm:pt>
    <dgm:pt modelId="{1355DACE-0875-4EEC-B54F-BB1A81E91B71}" type="pres">
      <dgm:prSet presAssocID="{818CDF01-813D-4C90-A822-3D5283ADC9C3}" presName="sibTrans" presStyleLbl="sibTrans2D1" presStyleIdx="0" presStyleCnt="13"/>
      <dgm:spPr/>
    </dgm:pt>
    <dgm:pt modelId="{5325A744-BCC4-42F6-B8C7-6C73090F8924}" type="pres">
      <dgm:prSet presAssocID="{818CDF01-813D-4C90-A822-3D5283ADC9C3}" presName="connectorText" presStyleLbl="sibTrans2D1" presStyleIdx="0" presStyleCnt="13"/>
      <dgm:spPr/>
    </dgm:pt>
    <dgm:pt modelId="{8BF3E3B2-5886-4ACD-A7D9-82D2800857D9}" type="pres">
      <dgm:prSet presAssocID="{0F921FCD-91BD-42E9-B0D1-AFD3111692C7}" presName="node" presStyleLbl="node1" presStyleIdx="1" presStyleCnt="13">
        <dgm:presLayoutVars>
          <dgm:bulletEnabled val="1"/>
        </dgm:presLayoutVars>
      </dgm:prSet>
      <dgm:spPr/>
    </dgm:pt>
    <dgm:pt modelId="{363DA06A-C5AB-4F9E-BC8D-84E584ED7E65}" type="pres">
      <dgm:prSet presAssocID="{7DB58F14-78B6-4E23-B5FF-E8B2C2E784D6}" presName="sibTrans" presStyleLbl="sibTrans2D1" presStyleIdx="1" presStyleCnt="13"/>
      <dgm:spPr/>
    </dgm:pt>
    <dgm:pt modelId="{38FB645C-E8CB-452A-B9AD-2FEFD252E7B2}" type="pres">
      <dgm:prSet presAssocID="{7DB58F14-78B6-4E23-B5FF-E8B2C2E784D6}" presName="connectorText" presStyleLbl="sibTrans2D1" presStyleIdx="1" presStyleCnt="13"/>
      <dgm:spPr/>
    </dgm:pt>
    <dgm:pt modelId="{7BD120F9-05EA-44CE-9CFC-5FC5673E3517}" type="pres">
      <dgm:prSet presAssocID="{D37EAD59-AE88-4E66-931C-E7A6891D73B4}" presName="node" presStyleLbl="node1" presStyleIdx="2" presStyleCnt="13">
        <dgm:presLayoutVars>
          <dgm:bulletEnabled val="1"/>
        </dgm:presLayoutVars>
      </dgm:prSet>
      <dgm:spPr/>
    </dgm:pt>
    <dgm:pt modelId="{7F56FDBA-5950-4AD9-B6AD-9D5C27A931CE}" type="pres">
      <dgm:prSet presAssocID="{BFE1ED94-C2A1-442B-82A2-EE8EDA71E24C}" presName="sibTrans" presStyleLbl="sibTrans2D1" presStyleIdx="2" presStyleCnt="13"/>
      <dgm:spPr/>
    </dgm:pt>
    <dgm:pt modelId="{69D8F7B3-75E2-41D2-B28D-E3FED6FEC4A4}" type="pres">
      <dgm:prSet presAssocID="{BFE1ED94-C2A1-442B-82A2-EE8EDA71E24C}" presName="connectorText" presStyleLbl="sibTrans2D1" presStyleIdx="2" presStyleCnt="13"/>
      <dgm:spPr/>
    </dgm:pt>
    <dgm:pt modelId="{A1F92CF5-9C42-4B54-8AE5-07D3BF32D653}" type="pres">
      <dgm:prSet presAssocID="{C803EABF-2F56-4814-8C9D-06AAAA2E1D19}" presName="node" presStyleLbl="node1" presStyleIdx="3" presStyleCnt="13">
        <dgm:presLayoutVars>
          <dgm:bulletEnabled val="1"/>
        </dgm:presLayoutVars>
      </dgm:prSet>
      <dgm:spPr/>
    </dgm:pt>
    <dgm:pt modelId="{0A3A18D4-76C1-4F52-B9CE-F57BD00085D7}" type="pres">
      <dgm:prSet presAssocID="{2D10CE81-98A7-4814-ABBD-40C6BFDCB3B5}" presName="sibTrans" presStyleLbl="sibTrans2D1" presStyleIdx="3" presStyleCnt="13"/>
      <dgm:spPr/>
    </dgm:pt>
    <dgm:pt modelId="{EF42A595-A28C-41C7-B540-088794700312}" type="pres">
      <dgm:prSet presAssocID="{2D10CE81-98A7-4814-ABBD-40C6BFDCB3B5}" presName="connectorText" presStyleLbl="sibTrans2D1" presStyleIdx="3" presStyleCnt="13"/>
      <dgm:spPr/>
    </dgm:pt>
    <dgm:pt modelId="{C29C812E-592D-4459-8352-89FAE8C1E3BD}" type="pres">
      <dgm:prSet presAssocID="{C165B396-C508-463D-9FB2-A15D398E736C}" presName="node" presStyleLbl="node1" presStyleIdx="4" presStyleCnt="13">
        <dgm:presLayoutVars>
          <dgm:bulletEnabled val="1"/>
        </dgm:presLayoutVars>
      </dgm:prSet>
      <dgm:spPr/>
    </dgm:pt>
    <dgm:pt modelId="{7DB3FBFC-40C5-4438-A027-DBEA7A18F32D}" type="pres">
      <dgm:prSet presAssocID="{F0173747-4F15-45F2-9FB8-0C9E1A9C860C}" presName="sibTrans" presStyleLbl="sibTrans2D1" presStyleIdx="4" presStyleCnt="13"/>
      <dgm:spPr/>
    </dgm:pt>
    <dgm:pt modelId="{5DE05E7B-B950-4A2F-A41A-C44FD4504565}" type="pres">
      <dgm:prSet presAssocID="{F0173747-4F15-45F2-9FB8-0C9E1A9C860C}" presName="connectorText" presStyleLbl="sibTrans2D1" presStyleIdx="4" presStyleCnt="13"/>
      <dgm:spPr/>
    </dgm:pt>
    <dgm:pt modelId="{8D5E28CB-F12E-423E-9EDC-1C32EAFCC656}" type="pres">
      <dgm:prSet presAssocID="{56D9A4D3-59D6-41C7-A918-5AEA2A6A8520}" presName="node" presStyleLbl="node1" presStyleIdx="5" presStyleCnt="13">
        <dgm:presLayoutVars>
          <dgm:bulletEnabled val="1"/>
        </dgm:presLayoutVars>
      </dgm:prSet>
      <dgm:spPr/>
    </dgm:pt>
    <dgm:pt modelId="{E3D5EBF3-681E-4571-B4E9-1C22E92398FD}" type="pres">
      <dgm:prSet presAssocID="{F4808648-61C9-4A10-8BD2-7585F1F59B1D}" presName="sibTrans" presStyleLbl="sibTrans2D1" presStyleIdx="5" presStyleCnt="13"/>
      <dgm:spPr/>
    </dgm:pt>
    <dgm:pt modelId="{4970AECD-10E7-4E77-9A07-B53B8138A42B}" type="pres">
      <dgm:prSet presAssocID="{F4808648-61C9-4A10-8BD2-7585F1F59B1D}" presName="connectorText" presStyleLbl="sibTrans2D1" presStyleIdx="5" presStyleCnt="13"/>
      <dgm:spPr/>
    </dgm:pt>
    <dgm:pt modelId="{543F7488-4A00-4CBD-867A-71AA6ED7E220}" type="pres">
      <dgm:prSet presAssocID="{73E6242E-DC46-43D7-9F73-EE133736940B}" presName="node" presStyleLbl="node1" presStyleIdx="6" presStyleCnt="13">
        <dgm:presLayoutVars>
          <dgm:bulletEnabled val="1"/>
        </dgm:presLayoutVars>
      </dgm:prSet>
      <dgm:spPr/>
    </dgm:pt>
    <dgm:pt modelId="{7E7F72A2-4B0D-4DA8-AE0C-4BD2FD54A4D7}" type="pres">
      <dgm:prSet presAssocID="{6B58843C-9C7F-4751-8C07-3797A5F0DC2C}" presName="sibTrans" presStyleLbl="sibTrans2D1" presStyleIdx="6" presStyleCnt="13"/>
      <dgm:spPr/>
    </dgm:pt>
    <dgm:pt modelId="{EBF21154-9338-44E5-AA44-D028E94BC18B}" type="pres">
      <dgm:prSet presAssocID="{6B58843C-9C7F-4751-8C07-3797A5F0DC2C}" presName="connectorText" presStyleLbl="sibTrans2D1" presStyleIdx="6" presStyleCnt="13"/>
      <dgm:spPr/>
    </dgm:pt>
    <dgm:pt modelId="{CCF2ACE3-6AFD-4DB2-87B1-F084C76A8D0F}" type="pres">
      <dgm:prSet presAssocID="{D5E558AD-4F85-4447-AA8B-FD395DF24BD6}" presName="node" presStyleLbl="node1" presStyleIdx="7" presStyleCnt="13">
        <dgm:presLayoutVars>
          <dgm:bulletEnabled val="1"/>
        </dgm:presLayoutVars>
      </dgm:prSet>
      <dgm:spPr/>
    </dgm:pt>
    <dgm:pt modelId="{EB36411E-AB52-4797-8F84-2955EA7F224D}" type="pres">
      <dgm:prSet presAssocID="{31B0E06C-D733-462E-8694-C3B3C37F021E}" presName="sibTrans" presStyleLbl="sibTrans2D1" presStyleIdx="7" presStyleCnt="13"/>
      <dgm:spPr/>
    </dgm:pt>
    <dgm:pt modelId="{5D3435D0-1C82-4EAB-96B2-BE1E8B338E4A}" type="pres">
      <dgm:prSet presAssocID="{31B0E06C-D733-462E-8694-C3B3C37F021E}" presName="connectorText" presStyleLbl="sibTrans2D1" presStyleIdx="7" presStyleCnt="13"/>
      <dgm:spPr/>
    </dgm:pt>
    <dgm:pt modelId="{AAFA7D6F-FDF1-4BA0-92BD-C621DB533586}" type="pres">
      <dgm:prSet presAssocID="{EB1CAD13-A905-4A4A-B780-54AB7BA4DBA2}" presName="node" presStyleLbl="node1" presStyleIdx="8" presStyleCnt="13">
        <dgm:presLayoutVars>
          <dgm:bulletEnabled val="1"/>
        </dgm:presLayoutVars>
      </dgm:prSet>
      <dgm:spPr/>
    </dgm:pt>
    <dgm:pt modelId="{82D8E728-F5A0-41F0-8EAF-3D44493FA30C}" type="pres">
      <dgm:prSet presAssocID="{FA0B74EE-D0BC-4DB7-BAF0-105CA4074B6B}" presName="sibTrans" presStyleLbl="sibTrans2D1" presStyleIdx="8" presStyleCnt="13"/>
      <dgm:spPr/>
    </dgm:pt>
    <dgm:pt modelId="{E449CE0C-3AAB-4BD9-A2F4-1BF77CCA9F72}" type="pres">
      <dgm:prSet presAssocID="{FA0B74EE-D0BC-4DB7-BAF0-105CA4074B6B}" presName="connectorText" presStyleLbl="sibTrans2D1" presStyleIdx="8" presStyleCnt="13"/>
      <dgm:spPr/>
    </dgm:pt>
    <dgm:pt modelId="{95CD16A3-67BD-4EC1-9E2E-C04E5BF1E2A7}" type="pres">
      <dgm:prSet presAssocID="{5248C733-59DF-46DB-BF33-098AF61EFB6A}" presName="node" presStyleLbl="node1" presStyleIdx="9" presStyleCnt="13">
        <dgm:presLayoutVars>
          <dgm:bulletEnabled val="1"/>
        </dgm:presLayoutVars>
      </dgm:prSet>
      <dgm:spPr/>
    </dgm:pt>
    <dgm:pt modelId="{C9A202DB-25EC-476E-ABE4-8BEE593796FD}" type="pres">
      <dgm:prSet presAssocID="{3E1988B0-ECE1-4E9D-816E-F4418EC4D7BA}" presName="sibTrans" presStyleLbl="sibTrans2D1" presStyleIdx="9" presStyleCnt="13"/>
      <dgm:spPr/>
    </dgm:pt>
    <dgm:pt modelId="{87E66D1C-23B3-41FB-B5AF-A7422D31F9AC}" type="pres">
      <dgm:prSet presAssocID="{3E1988B0-ECE1-4E9D-816E-F4418EC4D7BA}" presName="connectorText" presStyleLbl="sibTrans2D1" presStyleIdx="9" presStyleCnt="13"/>
      <dgm:spPr/>
    </dgm:pt>
    <dgm:pt modelId="{09166C4C-B1C1-42BF-9FDA-9CE55329DB02}" type="pres">
      <dgm:prSet presAssocID="{D512D8E3-8000-4AE2-A300-CDD0ADE46D15}" presName="node" presStyleLbl="node1" presStyleIdx="10" presStyleCnt="13">
        <dgm:presLayoutVars>
          <dgm:bulletEnabled val="1"/>
        </dgm:presLayoutVars>
      </dgm:prSet>
      <dgm:spPr/>
    </dgm:pt>
    <dgm:pt modelId="{8890DA23-AD0D-4D4D-8577-28A34F300062}" type="pres">
      <dgm:prSet presAssocID="{8A2AB9C2-F090-45AD-BF81-46363CCFC7F7}" presName="sibTrans" presStyleLbl="sibTrans2D1" presStyleIdx="10" presStyleCnt="13"/>
      <dgm:spPr/>
    </dgm:pt>
    <dgm:pt modelId="{61B34615-772E-4043-9EEE-57ABF1D1088C}" type="pres">
      <dgm:prSet presAssocID="{8A2AB9C2-F090-45AD-BF81-46363CCFC7F7}" presName="connectorText" presStyleLbl="sibTrans2D1" presStyleIdx="10" presStyleCnt="13"/>
      <dgm:spPr/>
    </dgm:pt>
    <dgm:pt modelId="{F494F4C0-7EC0-4147-BC76-664615034FF3}" type="pres">
      <dgm:prSet presAssocID="{62752AE9-3923-452E-89A4-7A30FA19264B}" presName="node" presStyleLbl="node1" presStyleIdx="11" presStyleCnt="13">
        <dgm:presLayoutVars>
          <dgm:bulletEnabled val="1"/>
        </dgm:presLayoutVars>
      </dgm:prSet>
      <dgm:spPr/>
    </dgm:pt>
    <dgm:pt modelId="{1ECA7506-90A9-4042-B742-458DA3F1F088}" type="pres">
      <dgm:prSet presAssocID="{2A1DE5C0-59F2-4590-8002-2483EF28C08D}" presName="sibTrans" presStyleLbl="sibTrans2D1" presStyleIdx="11" presStyleCnt="13"/>
      <dgm:spPr/>
    </dgm:pt>
    <dgm:pt modelId="{D55EB3E1-77F7-4296-9361-9A5725C0DD37}" type="pres">
      <dgm:prSet presAssocID="{2A1DE5C0-59F2-4590-8002-2483EF28C08D}" presName="connectorText" presStyleLbl="sibTrans2D1" presStyleIdx="11" presStyleCnt="13"/>
      <dgm:spPr/>
    </dgm:pt>
    <dgm:pt modelId="{86C9D70E-6D9C-4A83-B077-DABE48C1D6F7}" type="pres">
      <dgm:prSet presAssocID="{499D12C0-42D2-4CA4-ACD0-C43C0258EEAA}" presName="node" presStyleLbl="node1" presStyleIdx="12" presStyleCnt="13">
        <dgm:presLayoutVars>
          <dgm:bulletEnabled val="1"/>
        </dgm:presLayoutVars>
      </dgm:prSet>
      <dgm:spPr/>
    </dgm:pt>
    <dgm:pt modelId="{91F00A9F-8FC3-4204-93E2-A75516F72EBF}" type="pres">
      <dgm:prSet presAssocID="{15CE6BB7-1CF0-4A84-80AE-962730518C5C}" presName="sibTrans" presStyleLbl="sibTrans2D1" presStyleIdx="12" presStyleCnt="13"/>
      <dgm:spPr/>
    </dgm:pt>
    <dgm:pt modelId="{43DEB4F8-B813-415C-8E2A-B441B67832C1}" type="pres">
      <dgm:prSet presAssocID="{15CE6BB7-1CF0-4A84-80AE-962730518C5C}" presName="connectorText" presStyleLbl="sibTrans2D1" presStyleIdx="12" presStyleCnt="13"/>
      <dgm:spPr/>
    </dgm:pt>
  </dgm:ptLst>
  <dgm:cxnLst>
    <dgm:cxn modelId="{89F78B02-F145-4E43-8E03-CF9F7A8E978C}" srcId="{5A63137E-6DE0-4C68-84E7-010A6CBEA6A3}" destId="{73E6242E-DC46-43D7-9F73-EE133736940B}" srcOrd="6" destOrd="0" parTransId="{F3E6FCB9-0B8E-43F4-854F-47C2F3461BC4}" sibTransId="{6B58843C-9C7F-4751-8C07-3797A5F0DC2C}"/>
    <dgm:cxn modelId="{59456903-E4D1-46D6-8A61-594BEDF9E244}" type="presOf" srcId="{5A63137E-6DE0-4C68-84E7-010A6CBEA6A3}" destId="{3CCF2065-B3E1-479C-8FA0-7468017A3046}" srcOrd="0" destOrd="0" presId="urn:microsoft.com/office/officeart/2005/8/layout/cycle2"/>
    <dgm:cxn modelId="{3B6E1106-06E2-4D2E-B858-042DD61FFE42}" type="presOf" srcId="{6B58843C-9C7F-4751-8C07-3797A5F0DC2C}" destId="{EBF21154-9338-44E5-AA44-D028E94BC18B}" srcOrd="1" destOrd="0" presId="urn:microsoft.com/office/officeart/2005/8/layout/cycle2"/>
    <dgm:cxn modelId="{A32A720C-9F47-4ED1-869C-C0A36BCA0D5E}" type="presOf" srcId="{C165B396-C508-463D-9FB2-A15D398E736C}" destId="{C29C812E-592D-4459-8352-89FAE8C1E3BD}" srcOrd="0" destOrd="0" presId="urn:microsoft.com/office/officeart/2005/8/layout/cycle2"/>
    <dgm:cxn modelId="{D08C190E-6D9E-4BE5-83D9-A46E86F88C51}" srcId="{5A63137E-6DE0-4C68-84E7-010A6CBEA6A3}" destId="{D5E558AD-4F85-4447-AA8B-FD395DF24BD6}" srcOrd="7" destOrd="0" parTransId="{233F6F22-6EE4-4A0D-B57E-6C82B22311E3}" sibTransId="{31B0E06C-D733-462E-8694-C3B3C37F021E}"/>
    <dgm:cxn modelId="{49D9E312-1EC6-41A3-A0A6-1E89C3239EAB}" type="presOf" srcId="{F4808648-61C9-4A10-8BD2-7585F1F59B1D}" destId="{E3D5EBF3-681E-4571-B4E9-1C22E92398FD}" srcOrd="0" destOrd="0" presId="urn:microsoft.com/office/officeart/2005/8/layout/cycle2"/>
    <dgm:cxn modelId="{239A0615-59C1-471D-9136-64EBFD401FE9}" srcId="{5A63137E-6DE0-4C68-84E7-010A6CBEA6A3}" destId="{0F921FCD-91BD-42E9-B0D1-AFD3111692C7}" srcOrd="1" destOrd="0" parTransId="{323273E1-8A73-4F6F-851E-1925322C8187}" sibTransId="{7DB58F14-78B6-4E23-B5FF-E8B2C2E784D6}"/>
    <dgm:cxn modelId="{E32AC626-093C-411F-9061-4BE48115448F}" type="presOf" srcId="{73E6242E-DC46-43D7-9F73-EE133736940B}" destId="{543F7488-4A00-4CBD-867A-71AA6ED7E220}" srcOrd="0" destOrd="0" presId="urn:microsoft.com/office/officeart/2005/8/layout/cycle2"/>
    <dgm:cxn modelId="{B99FF82F-A444-4C2F-9C43-DFF1B2E74CE5}" type="presOf" srcId="{FA0B74EE-D0BC-4DB7-BAF0-105CA4074B6B}" destId="{E449CE0C-3AAB-4BD9-A2F4-1BF77CCA9F72}" srcOrd="1" destOrd="0" presId="urn:microsoft.com/office/officeart/2005/8/layout/cycle2"/>
    <dgm:cxn modelId="{B88A4731-8ED6-49E3-867E-E451C9F61AFD}" type="presOf" srcId="{BFE1ED94-C2A1-442B-82A2-EE8EDA71E24C}" destId="{69D8F7B3-75E2-41D2-B28D-E3FED6FEC4A4}" srcOrd="1" destOrd="0" presId="urn:microsoft.com/office/officeart/2005/8/layout/cycle2"/>
    <dgm:cxn modelId="{C3111F32-B0E2-4C17-8F37-9BC5781C6ACA}" srcId="{5A63137E-6DE0-4C68-84E7-010A6CBEA6A3}" destId="{499D12C0-42D2-4CA4-ACD0-C43C0258EEAA}" srcOrd="12" destOrd="0" parTransId="{2C4349F6-D7C2-437C-9F09-B8315D9374B4}" sibTransId="{15CE6BB7-1CF0-4A84-80AE-962730518C5C}"/>
    <dgm:cxn modelId="{DE49E732-AA45-4EF3-92BB-EBB7B25E4F21}" type="presOf" srcId="{2A1DE5C0-59F2-4590-8002-2483EF28C08D}" destId="{1ECA7506-90A9-4042-B742-458DA3F1F088}" srcOrd="0" destOrd="0" presId="urn:microsoft.com/office/officeart/2005/8/layout/cycle2"/>
    <dgm:cxn modelId="{D4DFF937-B2B1-4EE0-9B64-EF1A334374C7}" type="presOf" srcId="{62752AE9-3923-452E-89A4-7A30FA19264B}" destId="{F494F4C0-7EC0-4147-BC76-664615034FF3}" srcOrd="0" destOrd="0" presId="urn:microsoft.com/office/officeart/2005/8/layout/cycle2"/>
    <dgm:cxn modelId="{0E862C39-2309-4BB2-BBC1-B9C36865F56D}" srcId="{5A63137E-6DE0-4C68-84E7-010A6CBEA6A3}" destId="{56D9A4D3-59D6-41C7-A918-5AEA2A6A8520}" srcOrd="5" destOrd="0" parTransId="{2857B17C-01E0-4C37-8036-D696495E1A57}" sibTransId="{F4808648-61C9-4A10-8BD2-7585F1F59B1D}"/>
    <dgm:cxn modelId="{D30B095D-65F7-4FE2-9123-7E446A016406}" type="presOf" srcId="{2D10CE81-98A7-4814-ABBD-40C6BFDCB3B5}" destId="{0A3A18D4-76C1-4F52-B9CE-F57BD00085D7}" srcOrd="0" destOrd="0" presId="urn:microsoft.com/office/officeart/2005/8/layout/cycle2"/>
    <dgm:cxn modelId="{726E6C5D-5F5A-4710-887B-26B310983075}" type="presOf" srcId="{3E1988B0-ECE1-4E9D-816E-F4418EC4D7BA}" destId="{C9A202DB-25EC-476E-ABE4-8BEE593796FD}" srcOrd="0" destOrd="0" presId="urn:microsoft.com/office/officeart/2005/8/layout/cycle2"/>
    <dgm:cxn modelId="{FA345D41-5B93-4FEC-B18B-36FFBF84CE2B}" type="presOf" srcId="{2D10CE81-98A7-4814-ABBD-40C6BFDCB3B5}" destId="{EF42A595-A28C-41C7-B540-088794700312}" srcOrd="1" destOrd="0" presId="urn:microsoft.com/office/officeart/2005/8/layout/cycle2"/>
    <dgm:cxn modelId="{DD640943-5AB8-461C-877E-2693D1E83EC9}" type="presOf" srcId="{8A2AB9C2-F090-45AD-BF81-46363CCFC7F7}" destId="{61B34615-772E-4043-9EEE-57ABF1D1088C}" srcOrd="1" destOrd="0" presId="urn:microsoft.com/office/officeart/2005/8/layout/cycle2"/>
    <dgm:cxn modelId="{914B5A63-42B3-48E3-8B21-829BFD4A5B9B}" type="presOf" srcId="{0F921FCD-91BD-42E9-B0D1-AFD3111692C7}" destId="{8BF3E3B2-5886-4ACD-A7D9-82D2800857D9}" srcOrd="0" destOrd="0" presId="urn:microsoft.com/office/officeart/2005/8/layout/cycle2"/>
    <dgm:cxn modelId="{E0A6DA43-12A0-4023-BDB5-BF7B676A7F3B}" srcId="{5A63137E-6DE0-4C68-84E7-010A6CBEA6A3}" destId="{C165B396-C508-463D-9FB2-A15D398E736C}" srcOrd="4" destOrd="0" parTransId="{0CDCACAB-BE88-44A1-8095-71CAB45A9591}" sibTransId="{F0173747-4F15-45F2-9FB8-0C9E1A9C860C}"/>
    <dgm:cxn modelId="{E86F2B45-890F-49EC-8C30-0C96FE9436E7}" type="presOf" srcId="{F4808648-61C9-4A10-8BD2-7585F1F59B1D}" destId="{4970AECD-10E7-4E77-9A07-B53B8138A42B}" srcOrd="1" destOrd="0" presId="urn:microsoft.com/office/officeart/2005/8/layout/cycle2"/>
    <dgm:cxn modelId="{7637DC45-A0C0-4ADC-841B-45AE7A7D99CB}" type="presOf" srcId="{EB1CAD13-A905-4A4A-B780-54AB7BA4DBA2}" destId="{AAFA7D6F-FDF1-4BA0-92BD-C621DB533586}" srcOrd="0" destOrd="0" presId="urn:microsoft.com/office/officeart/2005/8/layout/cycle2"/>
    <dgm:cxn modelId="{E438D167-57F5-4BC5-82DE-2FE94636B781}" type="presOf" srcId="{31B0E06C-D733-462E-8694-C3B3C37F021E}" destId="{5D3435D0-1C82-4EAB-96B2-BE1E8B338E4A}" srcOrd="1" destOrd="0" presId="urn:microsoft.com/office/officeart/2005/8/layout/cycle2"/>
    <dgm:cxn modelId="{68ACE848-C243-4EC1-AC00-D6D9B40E1FF6}" type="presOf" srcId="{5248C733-59DF-46DB-BF33-098AF61EFB6A}" destId="{95CD16A3-67BD-4EC1-9E2E-C04E5BF1E2A7}" srcOrd="0" destOrd="0" presId="urn:microsoft.com/office/officeart/2005/8/layout/cycle2"/>
    <dgm:cxn modelId="{1E270F49-20B8-4971-A66F-7CCA5C76F8AE}" type="presOf" srcId="{D5E558AD-4F85-4447-AA8B-FD395DF24BD6}" destId="{CCF2ACE3-6AFD-4DB2-87B1-F084C76A8D0F}" srcOrd="0" destOrd="0" presId="urn:microsoft.com/office/officeart/2005/8/layout/cycle2"/>
    <dgm:cxn modelId="{0E0E7A6B-A693-42C5-A1DD-6C5EE478C23C}" type="presOf" srcId="{D37EAD59-AE88-4E66-931C-E7A6891D73B4}" destId="{7BD120F9-05EA-44CE-9CFC-5FC5673E3517}" srcOrd="0" destOrd="0" presId="urn:microsoft.com/office/officeart/2005/8/layout/cycle2"/>
    <dgm:cxn modelId="{375E6F4D-A7CE-496F-881E-2C716BCDB10A}" type="presOf" srcId="{2A1DE5C0-59F2-4590-8002-2483EF28C08D}" destId="{D55EB3E1-77F7-4296-9361-9A5725C0DD37}" srcOrd="1" destOrd="0" presId="urn:microsoft.com/office/officeart/2005/8/layout/cycle2"/>
    <dgm:cxn modelId="{667AB76D-3E8E-4210-936E-1CA382E66885}" srcId="{5A63137E-6DE0-4C68-84E7-010A6CBEA6A3}" destId="{D512D8E3-8000-4AE2-A300-CDD0ADE46D15}" srcOrd="10" destOrd="0" parTransId="{C2626B14-C503-42A4-A80E-0EE8ACA72A59}" sibTransId="{8A2AB9C2-F090-45AD-BF81-46363CCFC7F7}"/>
    <dgm:cxn modelId="{D3385B6E-F9F4-45A7-90B3-D84BBB3D94D5}" type="presOf" srcId="{FA0B74EE-D0BC-4DB7-BAF0-105CA4074B6B}" destId="{82D8E728-F5A0-41F0-8EAF-3D44493FA30C}" srcOrd="0" destOrd="0" presId="urn:microsoft.com/office/officeart/2005/8/layout/cycle2"/>
    <dgm:cxn modelId="{8A858D53-F325-439A-AB4E-D6A6ECBDB333}" type="presOf" srcId="{F0173747-4F15-45F2-9FB8-0C9E1A9C860C}" destId="{7DB3FBFC-40C5-4438-A027-DBEA7A18F32D}" srcOrd="0" destOrd="0" presId="urn:microsoft.com/office/officeart/2005/8/layout/cycle2"/>
    <dgm:cxn modelId="{0AD95E77-5941-4DD6-9E6F-76D9DABF3E2A}" srcId="{5A63137E-6DE0-4C68-84E7-010A6CBEA6A3}" destId="{62752AE9-3923-452E-89A4-7A30FA19264B}" srcOrd="11" destOrd="0" parTransId="{11006562-0E35-4FEE-8489-66A47FFC19A7}" sibTransId="{2A1DE5C0-59F2-4590-8002-2483EF28C08D}"/>
    <dgm:cxn modelId="{82FA917C-3E1E-4207-B8F3-6E03478B0BC5}" srcId="{5A63137E-6DE0-4C68-84E7-010A6CBEA6A3}" destId="{1D1447EF-AD08-4704-A3E4-F0960CA03CED}" srcOrd="0" destOrd="0" parTransId="{8CEB23CA-E643-4CC5-A919-E70177100035}" sibTransId="{818CDF01-813D-4C90-A822-3D5283ADC9C3}"/>
    <dgm:cxn modelId="{DDEFEE7F-1A2C-4E09-B535-C9896B798DB3}" srcId="{5A63137E-6DE0-4C68-84E7-010A6CBEA6A3}" destId="{D37EAD59-AE88-4E66-931C-E7A6891D73B4}" srcOrd="2" destOrd="0" parTransId="{A23EC465-650D-4D71-97E7-6F29601DBAC8}" sibTransId="{BFE1ED94-C2A1-442B-82A2-EE8EDA71E24C}"/>
    <dgm:cxn modelId="{E9F73989-E6E9-4C16-A264-975EB143937C}" type="presOf" srcId="{7DB58F14-78B6-4E23-B5FF-E8B2C2E784D6}" destId="{38FB645C-E8CB-452A-B9AD-2FEFD252E7B2}" srcOrd="1" destOrd="0" presId="urn:microsoft.com/office/officeart/2005/8/layout/cycle2"/>
    <dgm:cxn modelId="{067F2390-597C-4775-B57D-C854804E69F8}" type="presOf" srcId="{C803EABF-2F56-4814-8C9D-06AAAA2E1D19}" destId="{A1F92CF5-9C42-4B54-8AE5-07D3BF32D653}" srcOrd="0" destOrd="0" presId="urn:microsoft.com/office/officeart/2005/8/layout/cycle2"/>
    <dgm:cxn modelId="{E94B6798-D929-4C07-9B9F-966740A86861}" type="presOf" srcId="{56D9A4D3-59D6-41C7-A918-5AEA2A6A8520}" destId="{8D5E28CB-F12E-423E-9EDC-1C32EAFCC656}" srcOrd="0" destOrd="0" presId="urn:microsoft.com/office/officeart/2005/8/layout/cycle2"/>
    <dgm:cxn modelId="{B0D9409C-37F4-42A3-AB27-9F3697DD64F4}" srcId="{5A63137E-6DE0-4C68-84E7-010A6CBEA6A3}" destId="{EB1CAD13-A905-4A4A-B780-54AB7BA4DBA2}" srcOrd="8" destOrd="0" parTransId="{1D2879A8-0A70-4EAD-B4CA-92D9D281C094}" sibTransId="{FA0B74EE-D0BC-4DB7-BAF0-105CA4074B6B}"/>
    <dgm:cxn modelId="{05FBE69D-9744-4903-8769-63980D1CE36F}" type="presOf" srcId="{15CE6BB7-1CF0-4A84-80AE-962730518C5C}" destId="{43DEB4F8-B813-415C-8E2A-B441B67832C1}" srcOrd="1" destOrd="0" presId="urn:microsoft.com/office/officeart/2005/8/layout/cycle2"/>
    <dgm:cxn modelId="{4092049F-0A0C-4BC2-B89C-857C1057D5DA}" type="presOf" srcId="{3E1988B0-ECE1-4E9D-816E-F4418EC4D7BA}" destId="{87E66D1C-23B3-41FB-B5AF-A7422D31F9AC}" srcOrd="1" destOrd="0" presId="urn:microsoft.com/office/officeart/2005/8/layout/cycle2"/>
    <dgm:cxn modelId="{FB8B48A2-C2E1-4578-B12C-70CE3E90E9D2}" type="presOf" srcId="{BFE1ED94-C2A1-442B-82A2-EE8EDA71E24C}" destId="{7F56FDBA-5950-4AD9-B6AD-9D5C27A931CE}" srcOrd="0" destOrd="0" presId="urn:microsoft.com/office/officeart/2005/8/layout/cycle2"/>
    <dgm:cxn modelId="{3E7B02A4-3956-4298-922D-B9413E49E73C}" type="presOf" srcId="{1D1447EF-AD08-4704-A3E4-F0960CA03CED}" destId="{5B50414D-BB9C-4A78-AB46-A100EA8B5E77}" srcOrd="0" destOrd="0" presId="urn:microsoft.com/office/officeart/2005/8/layout/cycle2"/>
    <dgm:cxn modelId="{930DC0A8-0774-4C22-9B71-5F182C4F03B1}" srcId="{5A63137E-6DE0-4C68-84E7-010A6CBEA6A3}" destId="{C803EABF-2F56-4814-8C9D-06AAAA2E1D19}" srcOrd="3" destOrd="0" parTransId="{85F05603-365F-46E9-827A-D58BC678A877}" sibTransId="{2D10CE81-98A7-4814-ABBD-40C6BFDCB3B5}"/>
    <dgm:cxn modelId="{5DD45CA9-E7D0-4D1C-8EB1-28F24501C24F}" type="presOf" srcId="{F0173747-4F15-45F2-9FB8-0C9E1A9C860C}" destId="{5DE05E7B-B950-4A2F-A41A-C44FD4504565}" srcOrd="1" destOrd="0" presId="urn:microsoft.com/office/officeart/2005/8/layout/cycle2"/>
    <dgm:cxn modelId="{D1AF8DB0-FAB1-4663-B066-86627C6A5D89}" type="presOf" srcId="{6B58843C-9C7F-4751-8C07-3797A5F0DC2C}" destId="{7E7F72A2-4B0D-4DA8-AE0C-4BD2FD54A4D7}" srcOrd="0" destOrd="0" presId="urn:microsoft.com/office/officeart/2005/8/layout/cycle2"/>
    <dgm:cxn modelId="{499FC9C9-AE3B-4AB0-B566-22A028C0690C}" type="presOf" srcId="{499D12C0-42D2-4CA4-ACD0-C43C0258EEAA}" destId="{86C9D70E-6D9C-4A83-B077-DABE48C1D6F7}" srcOrd="0" destOrd="0" presId="urn:microsoft.com/office/officeart/2005/8/layout/cycle2"/>
    <dgm:cxn modelId="{10C85ACC-00AF-4161-8FA5-2109524924A2}" srcId="{5A63137E-6DE0-4C68-84E7-010A6CBEA6A3}" destId="{5248C733-59DF-46DB-BF33-098AF61EFB6A}" srcOrd="9" destOrd="0" parTransId="{24B71217-FE78-4B20-93E7-916E0AD070F3}" sibTransId="{3E1988B0-ECE1-4E9D-816E-F4418EC4D7BA}"/>
    <dgm:cxn modelId="{6EAC15D2-5684-4AA2-80BE-0DD46F18BCBB}" type="presOf" srcId="{7DB58F14-78B6-4E23-B5FF-E8B2C2E784D6}" destId="{363DA06A-C5AB-4F9E-BC8D-84E584ED7E65}" srcOrd="0" destOrd="0" presId="urn:microsoft.com/office/officeart/2005/8/layout/cycle2"/>
    <dgm:cxn modelId="{BD3E7CD2-05DF-407F-9B3A-A8DF688B5382}" type="presOf" srcId="{818CDF01-813D-4C90-A822-3D5283ADC9C3}" destId="{5325A744-BCC4-42F6-B8C7-6C73090F8924}" srcOrd="1" destOrd="0" presId="urn:microsoft.com/office/officeart/2005/8/layout/cycle2"/>
    <dgm:cxn modelId="{4881B9D2-B6FD-4594-87D0-C780DA2722A9}" type="presOf" srcId="{8A2AB9C2-F090-45AD-BF81-46363CCFC7F7}" destId="{8890DA23-AD0D-4D4D-8577-28A34F300062}" srcOrd="0" destOrd="0" presId="urn:microsoft.com/office/officeart/2005/8/layout/cycle2"/>
    <dgm:cxn modelId="{24768DD8-5E59-4E78-A300-9E28ADA87277}" type="presOf" srcId="{D512D8E3-8000-4AE2-A300-CDD0ADE46D15}" destId="{09166C4C-B1C1-42BF-9FDA-9CE55329DB02}" srcOrd="0" destOrd="0" presId="urn:microsoft.com/office/officeart/2005/8/layout/cycle2"/>
    <dgm:cxn modelId="{0837C4E0-3381-4546-85A0-B7AE3B42E0D3}" type="presOf" srcId="{15CE6BB7-1CF0-4A84-80AE-962730518C5C}" destId="{91F00A9F-8FC3-4204-93E2-A75516F72EBF}" srcOrd="0" destOrd="0" presId="urn:microsoft.com/office/officeart/2005/8/layout/cycle2"/>
    <dgm:cxn modelId="{1CDE37F7-CE68-4382-B484-5C55168F9439}" type="presOf" srcId="{31B0E06C-D733-462E-8694-C3B3C37F021E}" destId="{EB36411E-AB52-4797-8F84-2955EA7F224D}" srcOrd="0" destOrd="0" presId="urn:microsoft.com/office/officeart/2005/8/layout/cycle2"/>
    <dgm:cxn modelId="{B7A34CFF-1EAA-4ADC-9A1B-B8839555656E}" type="presOf" srcId="{818CDF01-813D-4C90-A822-3D5283ADC9C3}" destId="{1355DACE-0875-4EEC-B54F-BB1A81E91B71}" srcOrd="0" destOrd="0" presId="urn:microsoft.com/office/officeart/2005/8/layout/cycle2"/>
    <dgm:cxn modelId="{33D93E3B-89D2-411F-B0BD-82A26F426453}" type="presParOf" srcId="{3CCF2065-B3E1-479C-8FA0-7468017A3046}" destId="{5B50414D-BB9C-4A78-AB46-A100EA8B5E77}" srcOrd="0" destOrd="0" presId="urn:microsoft.com/office/officeart/2005/8/layout/cycle2"/>
    <dgm:cxn modelId="{2D66BF90-6D6C-4557-A7C7-3741ABDD7B34}" type="presParOf" srcId="{3CCF2065-B3E1-479C-8FA0-7468017A3046}" destId="{1355DACE-0875-4EEC-B54F-BB1A81E91B71}" srcOrd="1" destOrd="0" presId="urn:microsoft.com/office/officeart/2005/8/layout/cycle2"/>
    <dgm:cxn modelId="{79A62780-9482-447D-B3FE-6815F8085F27}" type="presParOf" srcId="{1355DACE-0875-4EEC-B54F-BB1A81E91B71}" destId="{5325A744-BCC4-42F6-B8C7-6C73090F8924}" srcOrd="0" destOrd="0" presId="urn:microsoft.com/office/officeart/2005/8/layout/cycle2"/>
    <dgm:cxn modelId="{53B3A5CE-3BB9-4C7D-AF4B-0A47A7D41F2D}" type="presParOf" srcId="{3CCF2065-B3E1-479C-8FA0-7468017A3046}" destId="{8BF3E3B2-5886-4ACD-A7D9-82D2800857D9}" srcOrd="2" destOrd="0" presId="urn:microsoft.com/office/officeart/2005/8/layout/cycle2"/>
    <dgm:cxn modelId="{46E11CCB-A908-4736-8A88-F5BD66A30FF0}" type="presParOf" srcId="{3CCF2065-B3E1-479C-8FA0-7468017A3046}" destId="{363DA06A-C5AB-4F9E-BC8D-84E584ED7E65}" srcOrd="3" destOrd="0" presId="urn:microsoft.com/office/officeart/2005/8/layout/cycle2"/>
    <dgm:cxn modelId="{047C6626-30EB-4AF5-AD29-0635C0AF1CF2}" type="presParOf" srcId="{363DA06A-C5AB-4F9E-BC8D-84E584ED7E65}" destId="{38FB645C-E8CB-452A-B9AD-2FEFD252E7B2}" srcOrd="0" destOrd="0" presId="urn:microsoft.com/office/officeart/2005/8/layout/cycle2"/>
    <dgm:cxn modelId="{A1B6E38A-98A9-4978-8CDA-7C02FD6D4A8D}" type="presParOf" srcId="{3CCF2065-B3E1-479C-8FA0-7468017A3046}" destId="{7BD120F9-05EA-44CE-9CFC-5FC5673E3517}" srcOrd="4" destOrd="0" presId="urn:microsoft.com/office/officeart/2005/8/layout/cycle2"/>
    <dgm:cxn modelId="{19C0947A-CAAB-4B47-ACB2-858E1A51D636}" type="presParOf" srcId="{3CCF2065-B3E1-479C-8FA0-7468017A3046}" destId="{7F56FDBA-5950-4AD9-B6AD-9D5C27A931CE}" srcOrd="5" destOrd="0" presId="urn:microsoft.com/office/officeart/2005/8/layout/cycle2"/>
    <dgm:cxn modelId="{B9396D62-4749-4DC5-8C2A-06590385936A}" type="presParOf" srcId="{7F56FDBA-5950-4AD9-B6AD-9D5C27A931CE}" destId="{69D8F7B3-75E2-41D2-B28D-E3FED6FEC4A4}" srcOrd="0" destOrd="0" presId="urn:microsoft.com/office/officeart/2005/8/layout/cycle2"/>
    <dgm:cxn modelId="{9744CB0C-4964-4952-B608-4402CFA5373B}" type="presParOf" srcId="{3CCF2065-B3E1-479C-8FA0-7468017A3046}" destId="{A1F92CF5-9C42-4B54-8AE5-07D3BF32D653}" srcOrd="6" destOrd="0" presId="urn:microsoft.com/office/officeart/2005/8/layout/cycle2"/>
    <dgm:cxn modelId="{B63A237C-5427-4A95-BE87-62736515B084}" type="presParOf" srcId="{3CCF2065-B3E1-479C-8FA0-7468017A3046}" destId="{0A3A18D4-76C1-4F52-B9CE-F57BD00085D7}" srcOrd="7" destOrd="0" presId="urn:microsoft.com/office/officeart/2005/8/layout/cycle2"/>
    <dgm:cxn modelId="{9E66EAE0-D217-4683-8446-0D8E1289892B}" type="presParOf" srcId="{0A3A18D4-76C1-4F52-B9CE-F57BD00085D7}" destId="{EF42A595-A28C-41C7-B540-088794700312}" srcOrd="0" destOrd="0" presId="urn:microsoft.com/office/officeart/2005/8/layout/cycle2"/>
    <dgm:cxn modelId="{D701C6A0-B25B-47B3-BA03-9F4FA00A7034}" type="presParOf" srcId="{3CCF2065-B3E1-479C-8FA0-7468017A3046}" destId="{C29C812E-592D-4459-8352-89FAE8C1E3BD}" srcOrd="8" destOrd="0" presId="urn:microsoft.com/office/officeart/2005/8/layout/cycle2"/>
    <dgm:cxn modelId="{12ED27A3-241B-4F29-9BDD-9E47F917D5F1}" type="presParOf" srcId="{3CCF2065-B3E1-479C-8FA0-7468017A3046}" destId="{7DB3FBFC-40C5-4438-A027-DBEA7A18F32D}" srcOrd="9" destOrd="0" presId="urn:microsoft.com/office/officeart/2005/8/layout/cycle2"/>
    <dgm:cxn modelId="{FFF2E10D-FBE5-45D3-AC30-DB9361DAF2ED}" type="presParOf" srcId="{7DB3FBFC-40C5-4438-A027-DBEA7A18F32D}" destId="{5DE05E7B-B950-4A2F-A41A-C44FD4504565}" srcOrd="0" destOrd="0" presId="urn:microsoft.com/office/officeart/2005/8/layout/cycle2"/>
    <dgm:cxn modelId="{E839EE08-6C5D-4EE7-83FF-9EA91F49460A}" type="presParOf" srcId="{3CCF2065-B3E1-479C-8FA0-7468017A3046}" destId="{8D5E28CB-F12E-423E-9EDC-1C32EAFCC656}" srcOrd="10" destOrd="0" presId="urn:microsoft.com/office/officeart/2005/8/layout/cycle2"/>
    <dgm:cxn modelId="{23A50DE4-853F-46AA-BA99-B73535F9162E}" type="presParOf" srcId="{3CCF2065-B3E1-479C-8FA0-7468017A3046}" destId="{E3D5EBF3-681E-4571-B4E9-1C22E92398FD}" srcOrd="11" destOrd="0" presId="urn:microsoft.com/office/officeart/2005/8/layout/cycle2"/>
    <dgm:cxn modelId="{7CEFE69D-EDD2-4A97-A9EE-E1C370BA82B3}" type="presParOf" srcId="{E3D5EBF3-681E-4571-B4E9-1C22E92398FD}" destId="{4970AECD-10E7-4E77-9A07-B53B8138A42B}" srcOrd="0" destOrd="0" presId="urn:microsoft.com/office/officeart/2005/8/layout/cycle2"/>
    <dgm:cxn modelId="{D973167E-739F-447E-A532-4588E959F46C}" type="presParOf" srcId="{3CCF2065-B3E1-479C-8FA0-7468017A3046}" destId="{543F7488-4A00-4CBD-867A-71AA6ED7E220}" srcOrd="12" destOrd="0" presId="urn:microsoft.com/office/officeart/2005/8/layout/cycle2"/>
    <dgm:cxn modelId="{0554176C-541B-4B87-9147-63D22C660B07}" type="presParOf" srcId="{3CCF2065-B3E1-479C-8FA0-7468017A3046}" destId="{7E7F72A2-4B0D-4DA8-AE0C-4BD2FD54A4D7}" srcOrd="13" destOrd="0" presId="urn:microsoft.com/office/officeart/2005/8/layout/cycle2"/>
    <dgm:cxn modelId="{90833017-B6C4-4E0F-9650-EF597955DAD6}" type="presParOf" srcId="{7E7F72A2-4B0D-4DA8-AE0C-4BD2FD54A4D7}" destId="{EBF21154-9338-44E5-AA44-D028E94BC18B}" srcOrd="0" destOrd="0" presId="urn:microsoft.com/office/officeart/2005/8/layout/cycle2"/>
    <dgm:cxn modelId="{11D17CC4-0DF9-4837-A055-0973E4277B65}" type="presParOf" srcId="{3CCF2065-B3E1-479C-8FA0-7468017A3046}" destId="{CCF2ACE3-6AFD-4DB2-87B1-F084C76A8D0F}" srcOrd="14" destOrd="0" presId="urn:microsoft.com/office/officeart/2005/8/layout/cycle2"/>
    <dgm:cxn modelId="{D834AC01-7609-4E96-B2C9-32B6F32F8718}" type="presParOf" srcId="{3CCF2065-B3E1-479C-8FA0-7468017A3046}" destId="{EB36411E-AB52-4797-8F84-2955EA7F224D}" srcOrd="15" destOrd="0" presId="urn:microsoft.com/office/officeart/2005/8/layout/cycle2"/>
    <dgm:cxn modelId="{F691F98F-2AD0-4693-84D7-E55C0EC928BE}" type="presParOf" srcId="{EB36411E-AB52-4797-8F84-2955EA7F224D}" destId="{5D3435D0-1C82-4EAB-96B2-BE1E8B338E4A}" srcOrd="0" destOrd="0" presId="urn:microsoft.com/office/officeart/2005/8/layout/cycle2"/>
    <dgm:cxn modelId="{177D8E42-26E3-4BFE-BFA0-2E7A230A984A}" type="presParOf" srcId="{3CCF2065-B3E1-479C-8FA0-7468017A3046}" destId="{AAFA7D6F-FDF1-4BA0-92BD-C621DB533586}" srcOrd="16" destOrd="0" presId="urn:microsoft.com/office/officeart/2005/8/layout/cycle2"/>
    <dgm:cxn modelId="{A933DAC1-3DAB-42EA-932A-120274BF2B0B}" type="presParOf" srcId="{3CCF2065-B3E1-479C-8FA0-7468017A3046}" destId="{82D8E728-F5A0-41F0-8EAF-3D44493FA30C}" srcOrd="17" destOrd="0" presId="urn:microsoft.com/office/officeart/2005/8/layout/cycle2"/>
    <dgm:cxn modelId="{B1FB4867-A883-4D47-A150-758F1D1FC7E0}" type="presParOf" srcId="{82D8E728-F5A0-41F0-8EAF-3D44493FA30C}" destId="{E449CE0C-3AAB-4BD9-A2F4-1BF77CCA9F72}" srcOrd="0" destOrd="0" presId="urn:microsoft.com/office/officeart/2005/8/layout/cycle2"/>
    <dgm:cxn modelId="{B87D145F-C003-4471-83A8-0633EBE34DEC}" type="presParOf" srcId="{3CCF2065-B3E1-479C-8FA0-7468017A3046}" destId="{95CD16A3-67BD-4EC1-9E2E-C04E5BF1E2A7}" srcOrd="18" destOrd="0" presId="urn:microsoft.com/office/officeart/2005/8/layout/cycle2"/>
    <dgm:cxn modelId="{E1E250A8-9BB1-42A3-B096-5301C7AD77B8}" type="presParOf" srcId="{3CCF2065-B3E1-479C-8FA0-7468017A3046}" destId="{C9A202DB-25EC-476E-ABE4-8BEE593796FD}" srcOrd="19" destOrd="0" presId="urn:microsoft.com/office/officeart/2005/8/layout/cycle2"/>
    <dgm:cxn modelId="{7110B1AE-EE3E-4D87-A94A-E299B32DB5B3}" type="presParOf" srcId="{C9A202DB-25EC-476E-ABE4-8BEE593796FD}" destId="{87E66D1C-23B3-41FB-B5AF-A7422D31F9AC}" srcOrd="0" destOrd="0" presId="urn:microsoft.com/office/officeart/2005/8/layout/cycle2"/>
    <dgm:cxn modelId="{B828434A-8F44-483C-BB5F-B48357C5789F}" type="presParOf" srcId="{3CCF2065-B3E1-479C-8FA0-7468017A3046}" destId="{09166C4C-B1C1-42BF-9FDA-9CE55329DB02}" srcOrd="20" destOrd="0" presId="urn:microsoft.com/office/officeart/2005/8/layout/cycle2"/>
    <dgm:cxn modelId="{A43CE58A-D8F1-4C74-A7D8-21C2851F99ED}" type="presParOf" srcId="{3CCF2065-B3E1-479C-8FA0-7468017A3046}" destId="{8890DA23-AD0D-4D4D-8577-28A34F300062}" srcOrd="21" destOrd="0" presId="urn:microsoft.com/office/officeart/2005/8/layout/cycle2"/>
    <dgm:cxn modelId="{E71E6464-9F1D-40A9-8431-8C176ACC9E11}" type="presParOf" srcId="{8890DA23-AD0D-4D4D-8577-28A34F300062}" destId="{61B34615-772E-4043-9EEE-57ABF1D1088C}" srcOrd="0" destOrd="0" presId="urn:microsoft.com/office/officeart/2005/8/layout/cycle2"/>
    <dgm:cxn modelId="{DA8A7742-E78A-4549-ACA7-666FDDF0C19C}" type="presParOf" srcId="{3CCF2065-B3E1-479C-8FA0-7468017A3046}" destId="{F494F4C0-7EC0-4147-BC76-664615034FF3}" srcOrd="22" destOrd="0" presId="urn:microsoft.com/office/officeart/2005/8/layout/cycle2"/>
    <dgm:cxn modelId="{9B42AE21-239B-4E5D-A96C-5D87D1EC9AC3}" type="presParOf" srcId="{3CCF2065-B3E1-479C-8FA0-7468017A3046}" destId="{1ECA7506-90A9-4042-B742-458DA3F1F088}" srcOrd="23" destOrd="0" presId="urn:microsoft.com/office/officeart/2005/8/layout/cycle2"/>
    <dgm:cxn modelId="{D478D8F2-E05D-4B5B-AD62-1C46E63F2AAD}" type="presParOf" srcId="{1ECA7506-90A9-4042-B742-458DA3F1F088}" destId="{D55EB3E1-77F7-4296-9361-9A5725C0DD37}" srcOrd="0" destOrd="0" presId="urn:microsoft.com/office/officeart/2005/8/layout/cycle2"/>
    <dgm:cxn modelId="{7EC3B751-A173-4408-A211-EEF47D819D32}" type="presParOf" srcId="{3CCF2065-B3E1-479C-8FA0-7468017A3046}" destId="{86C9D70E-6D9C-4A83-B077-DABE48C1D6F7}" srcOrd="24" destOrd="0" presId="urn:microsoft.com/office/officeart/2005/8/layout/cycle2"/>
    <dgm:cxn modelId="{C6882259-6207-4586-BE78-50221D6A1244}" type="presParOf" srcId="{3CCF2065-B3E1-479C-8FA0-7468017A3046}" destId="{91F00A9F-8FC3-4204-93E2-A75516F72EBF}" srcOrd="25" destOrd="0" presId="urn:microsoft.com/office/officeart/2005/8/layout/cycle2"/>
    <dgm:cxn modelId="{08336113-7C64-4AC9-B602-91A8CF1BC3C6}" type="presParOf" srcId="{91F00A9F-8FC3-4204-93E2-A75516F72EBF}" destId="{43DEB4F8-B813-415C-8E2A-B441B67832C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50414D-BB9C-4A78-AB46-A100EA8B5E77}">
      <dsp:nvSpPr>
        <dsp:cNvPr id="0" name=""/>
        <dsp:cNvSpPr/>
      </dsp:nvSpPr>
      <dsp:spPr>
        <a:xfrm>
          <a:off x="2367652" y="2132"/>
          <a:ext cx="564820" cy="5648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700" b="1" kern="1200" dirty="0"/>
            <a:t>TCM</a:t>
          </a:r>
          <a:r>
            <a:rPr lang="pt-BR" sz="700" b="1" kern="1200" dirty="0">
              <a:solidFill>
                <a:srgbClr val="C00000"/>
              </a:solidFill>
            </a:rPr>
            <a:t>PA</a:t>
          </a:r>
        </a:p>
      </dsp:txBody>
      <dsp:txXfrm>
        <a:off x="2450368" y="84848"/>
        <a:ext cx="399388" cy="399388"/>
      </dsp:txXfrm>
    </dsp:sp>
    <dsp:sp modelId="{1355DACE-0875-4EEC-B54F-BB1A81E91B71}">
      <dsp:nvSpPr>
        <dsp:cNvPr id="0" name=""/>
        <dsp:cNvSpPr/>
      </dsp:nvSpPr>
      <dsp:spPr>
        <a:xfrm rot="830769">
          <a:off x="2982516" y="289649"/>
          <a:ext cx="149933" cy="1906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t-BR" sz="600" b="1" kern="1200"/>
        </a:p>
      </dsp:txBody>
      <dsp:txXfrm>
        <a:off x="2983170" y="322392"/>
        <a:ext cx="104953" cy="114376"/>
      </dsp:txXfrm>
    </dsp:sp>
    <dsp:sp modelId="{8BF3E3B2-5886-4ACD-A7D9-82D2800857D9}">
      <dsp:nvSpPr>
        <dsp:cNvPr id="0" name=""/>
        <dsp:cNvSpPr/>
      </dsp:nvSpPr>
      <dsp:spPr>
        <a:xfrm>
          <a:off x="3190734" y="205003"/>
          <a:ext cx="564820" cy="564820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700" b="1" kern="1200" dirty="0" err="1">
              <a:solidFill>
                <a:schemeClr val="tx1"/>
              </a:solidFill>
            </a:rPr>
            <a:t>SEMEDs</a:t>
          </a:r>
          <a:endParaRPr lang="pt-BR" sz="700" b="1" kern="1200" dirty="0">
            <a:solidFill>
              <a:schemeClr val="tx1"/>
            </a:solidFill>
          </a:endParaRPr>
        </a:p>
      </dsp:txBody>
      <dsp:txXfrm>
        <a:off x="3273450" y="287719"/>
        <a:ext cx="399388" cy="399388"/>
      </dsp:txXfrm>
    </dsp:sp>
    <dsp:sp modelId="{363DA06A-C5AB-4F9E-BC8D-84E584ED7E65}">
      <dsp:nvSpPr>
        <dsp:cNvPr id="0" name=""/>
        <dsp:cNvSpPr/>
      </dsp:nvSpPr>
      <dsp:spPr>
        <a:xfrm rot="2492308">
          <a:off x="3712263" y="670355"/>
          <a:ext cx="149933" cy="1906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t-BR" sz="600" b="1" kern="1200"/>
        </a:p>
      </dsp:txBody>
      <dsp:txXfrm>
        <a:off x="3717919" y="693566"/>
        <a:ext cx="104953" cy="114376"/>
      </dsp:txXfrm>
    </dsp:sp>
    <dsp:sp modelId="{7BD120F9-05EA-44CE-9CFC-5FC5673E3517}">
      <dsp:nvSpPr>
        <dsp:cNvPr id="0" name=""/>
        <dsp:cNvSpPr/>
      </dsp:nvSpPr>
      <dsp:spPr>
        <a:xfrm>
          <a:off x="3825257" y="767142"/>
          <a:ext cx="564820" cy="564820"/>
        </a:xfrm>
        <a:prstGeom prst="ellipse">
          <a:avLst/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700" b="1" kern="1200" dirty="0"/>
            <a:t>LEMANN</a:t>
          </a:r>
        </a:p>
      </dsp:txBody>
      <dsp:txXfrm>
        <a:off x="3907973" y="849858"/>
        <a:ext cx="399388" cy="399388"/>
      </dsp:txXfrm>
    </dsp:sp>
    <dsp:sp modelId="{7F56FDBA-5950-4AD9-B6AD-9D5C27A931CE}">
      <dsp:nvSpPr>
        <dsp:cNvPr id="0" name=""/>
        <dsp:cNvSpPr/>
      </dsp:nvSpPr>
      <dsp:spPr>
        <a:xfrm rot="4153846">
          <a:off x="4181498" y="1346585"/>
          <a:ext cx="149933" cy="1906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t-BR" sz="600" b="1" kern="1200"/>
        </a:p>
      </dsp:txBody>
      <dsp:txXfrm>
        <a:off x="4196013" y="1363681"/>
        <a:ext cx="104953" cy="114376"/>
      </dsp:txXfrm>
    </dsp:sp>
    <dsp:sp modelId="{A1F92CF5-9C42-4B54-8AE5-07D3BF32D653}">
      <dsp:nvSpPr>
        <dsp:cNvPr id="0" name=""/>
        <dsp:cNvSpPr/>
      </dsp:nvSpPr>
      <dsp:spPr>
        <a:xfrm>
          <a:off x="4125861" y="1559769"/>
          <a:ext cx="564820" cy="564820"/>
        </a:xfrm>
        <a:prstGeom prst="ellipse">
          <a:avLst/>
        </a:prstGeom>
        <a:solidFill>
          <a:schemeClr val="accent2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700" b="1" kern="1200" dirty="0"/>
            <a:t>FNDE</a:t>
          </a:r>
        </a:p>
      </dsp:txBody>
      <dsp:txXfrm>
        <a:off x="4208577" y="1642485"/>
        <a:ext cx="399388" cy="399388"/>
      </dsp:txXfrm>
    </dsp:sp>
    <dsp:sp modelId="{0A3A18D4-76C1-4F52-B9CE-F57BD00085D7}">
      <dsp:nvSpPr>
        <dsp:cNvPr id="0" name=""/>
        <dsp:cNvSpPr/>
      </dsp:nvSpPr>
      <dsp:spPr>
        <a:xfrm rot="5815385">
          <a:off x="4282725" y="2163420"/>
          <a:ext cx="149933" cy="1906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t-BR" sz="600" b="1" kern="1200"/>
        </a:p>
      </dsp:txBody>
      <dsp:txXfrm rot="10800000">
        <a:off x="4307926" y="2179219"/>
        <a:ext cx="104953" cy="114376"/>
      </dsp:txXfrm>
    </dsp:sp>
    <dsp:sp modelId="{C29C812E-592D-4459-8352-89FAE8C1E3BD}">
      <dsp:nvSpPr>
        <dsp:cNvPr id="0" name=""/>
        <dsp:cNvSpPr/>
      </dsp:nvSpPr>
      <dsp:spPr>
        <a:xfrm>
          <a:off x="4023680" y="2401303"/>
          <a:ext cx="564820" cy="564820"/>
        </a:xfrm>
        <a:prstGeom prst="ellipse">
          <a:avLst/>
        </a:prstGeom>
        <a:solidFill>
          <a:schemeClr val="tx1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700" b="1" kern="1200" dirty="0">
              <a:solidFill>
                <a:schemeClr val="bg1"/>
              </a:solidFill>
            </a:rPr>
            <a:t>MEC</a:t>
          </a:r>
        </a:p>
      </dsp:txBody>
      <dsp:txXfrm>
        <a:off x="4106396" y="2484019"/>
        <a:ext cx="399388" cy="399388"/>
      </dsp:txXfrm>
    </dsp:sp>
    <dsp:sp modelId="{7DB3FBFC-40C5-4438-A027-DBEA7A18F32D}">
      <dsp:nvSpPr>
        <dsp:cNvPr id="0" name=""/>
        <dsp:cNvSpPr/>
      </dsp:nvSpPr>
      <dsp:spPr>
        <a:xfrm rot="7476923">
          <a:off x="3992756" y="2933735"/>
          <a:ext cx="149933" cy="1906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t-BR" sz="600" b="1" kern="1200"/>
        </a:p>
      </dsp:txBody>
      <dsp:txXfrm rot="10800000">
        <a:off x="4028022" y="2953351"/>
        <a:ext cx="104953" cy="114376"/>
      </dsp:txXfrm>
    </dsp:sp>
    <dsp:sp modelId="{8D5E28CB-F12E-423E-9EDC-1C32EAFCC656}">
      <dsp:nvSpPr>
        <dsp:cNvPr id="0" name=""/>
        <dsp:cNvSpPr/>
      </dsp:nvSpPr>
      <dsp:spPr>
        <a:xfrm>
          <a:off x="3542124" y="3098958"/>
          <a:ext cx="564820" cy="564820"/>
        </a:xfrm>
        <a:prstGeom prst="ellipse">
          <a:avLst/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700" b="1" kern="1200" dirty="0">
              <a:solidFill>
                <a:schemeClr val="tx1"/>
              </a:solidFill>
            </a:rPr>
            <a:t>UNICEF</a:t>
          </a:r>
        </a:p>
      </dsp:txBody>
      <dsp:txXfrm>
        <a:off x="3624840" y="3181674"/>
        <a:ext cx="399388" cy="399388"/>
      </dsp:txXfrm>
    </dsp:sp>
    <dsp:sp modelId="{E3D5EBF3-681E-4571-B4E9-1C22E92398FD}">
      <dsp:nvSpPr>
        <dsp:cNvPr id="0" name=""/>
        <dsp:cNvSpPr/>
      </dsp:nvSpPr>
      <dsp:spPr>
        <a:xfrm rot="9138462">
          <a:off x="3378017" y="3481059"/>
          <a:ext cx="149933" cy="1906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t-BR" sz="600" b="1" kern="1200"/>
        </a:p>
      </dsp:txBody>
      <dsp:txXfrm rot="10800000">
        <a:off x="3420421" y="3508732"/>
        <a:ext cx="104953" cy="114376"/>
      </dsp:txXfrm>
    </dsp:sp>
    <dsp:sp modelId="{543F7488-4A00-4CBD-867A-71AA6ED7E220}">
      <dsp:nvSpPr>
        <dsp:cNvPr id="0" name=""/>
        <dsp:cNvSpPr/>
      </dsp:nvSpPr>
      <dsp:spPr>
        <a:xfrm>
          <a:off x="2791510" y="3492911"/>
          <a:ext cx="564820" cy="564820"/>
        </a:xfrm>
        <a:prstGeom prst="ellipse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700" b="1" kern="1200" dirty="0"/>
            <a:t>SEDUC</a:t>
          </a:r>
        </a:p>
      </dsp:txBody>
      <dsp:txXfrm>
        <a:off x="2874226" y="3575627"/>
        <a:ext cx="399388" cy="399388"/>
      </dsp:txXfrm>
    </dsp:sp>
    <dsp:sp modelId="{7E7F72A2-4B0D-4DA8-AE0C-4BD2FD54A4D7}">
      <dsp:nvSpPr>
        <dsp:cNvPr id="0" name=""/>
        <dsp:cNvSpPr/>
      </dsp:nvSpPr>
      <dsp:spPr>
        <a:xfrm rot="10800000">
          <a:off x="2579339" y="3680007"/>
          <a:ext cx="149933" cy="1906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t-BR" sz="600" b="1" kern="1200"/>
        </a:p>
      </dsp:txBody>
      <dsp:txXfrm rot="10800000">
        <a:off x="2624319" y="3718132"/>
        <a:ext cx="104953" cy="114376"/>
      </dsp:txXfrm>
    </dsp:sp>
    <dsp:sp modelId="{CCF2ACE3-6AFD-4DB2-87B1-F084C76A8D0F}">
      <dsp:nvSpPr>
        <dsp:cNvPr id="0" name=""/>
        <dsp:cNvSpPr/>
      </dsp:nvSpPr>
      <dsp:spPr>
        <a:xfrm>
          <a:off x="1943795" y="3492911"/>
          <a:ext cx="564820" cy="564820"/>
        </a:xfrm>
        <a:prstGeom prst="ellipse">
          <a:avLst/>
        </a:prstGeom>
        <a:solidFill>
          <a:srgbClr val="00CC99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700" b="1" kern="1200" dirty="0">
              <a:solidFill>
                <a:schemeClr val="tx1"/>
              </a:solidFill>
            </a:rPr>
            <a:t>ATRICON</a:t>
          </a:r>
        </a:p>
      </dsp:txBody>
      <dsp:txXfrm>
        <a:off x="2026511" y="3575627"/>
        <a:ext cx="399388" cy="399388"/>
      </dsp:txXfrm>
    </dsp:sp>
    <dsp:sp modelId="{EB36411E-AB52-4797-8F84-2955EA7F224D}">
      <dsp:nvSpPr>
        <dsp:cNvPr id="0" name=""/>
        <dsp:cNvSpPr/>
      </dsp:nvSpPr>
      <dsp:spPr>
        <a:xfrm rot="12461538">
          <a:off x="1779689" y="3485003"/>
          <a:ext cx="149933" cy="1906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t-BR" sz="600" b="1" kern="1200"/>
        </a:p>
      </dsp:txBody>
      <dsp:txXfrm rot="10800000">
        <a:off x="1822093" y="3533580"/>
        <a:ext cx="104953" cy="114376"/>
      </dsp:txXfrm>
    </dsp:sp>
    <dsp:sp modelId="{AAFA7D6F-FDF1-4BA0-92BD-C621DB533586}">
      <dsp:nvSpPr>
        <dsp:cNvPr id="0" name=""/>
        <dsp:cNvSpPr/>
      </dsp:nvSpPr>
      <dsp:spPr>
        <a:xfrm>
          <a:off x="1193181" y="3098958"/>
          <a:ext cx="564820" cy="564820"/>
        </a:xfrm>
        <a:prstGeom prst="ellipse">
          <a:avLst/>
        </a:prstGeom>
        <a:solidFill>
          <a:schemeClr val="tx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700" b="1" kern="1200" dirty="0"/>
            <a:t>UNDIME</a:t>
          </a:r>
        </a:p>
      </dsp:txBody>
      <dsp:txXfrm>
        <a:off x="1275897" y="3181674"/>
        <a:ext cx="399388" cy="399388"/>
      </dsp:txXfrm>
    </dsp:sp>
    <dsp:sp modelId="{82D8E728-F5A0-41F0-8EAF-3D44493FA30C}">
      <dsp:nvSpPr>
        <dsp:cNvPr id="0" name=""/>
        <dsp:cNvSpPr/>
      </dsp:nvSpPr>
      <dsp:spPr>
        <a:xfrm rot="14123077">
          <a:off x="1162256" y="2940719"/>
          <a:ext cx="149933" cy="1906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t-BR" sz="600" b="1" kern="1200"/>
        </a:p>
      </dsp:txBody>
      <dsp:txXfrm rot="10800000">
        <a:off x="1197522" y="2997353"/>
        <a:ext cx="104953" cy="114376"/>
      </dsp:txXfrm>
    </dsp:sp>
    <dsp:sp modelId="{95CD16A3-67BD-4EC1-9E2E-C04E5BF1E2A7}">
      <dsp:nvSpPr>
        <dsp:cNvPr id="0" name=""/>
        <dsp:cNvSpPr/>
      </dsp:nvSpPr>
      <dsp:spPr>
        <a:xfrm>
          <a:off x="711624" y="2401303"/>
          <a:ext cx="564820" cy="564820"/>
        </a:xfrm>
        <a:prstGeom prst="ellipse">
          <a:avLst/>
        </a:prstGeom>
        <a:solidFill>
          <a:schemeClr val="accent4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700" b="1" kern="1200" dirty="0">
              <a:solidFill>
                <a:schemeClr val="tx1"/>
              </a:solidFill>
            </a:rPr>
            <a:t>UEPA</a:t>
          </a:r>
        </a:p>
      </dsp:txBody>
      <dsp:txXfrm>
        <a:off x="794340" y="2484019"/>
        <a:ext cx="399388" cy="399388"/>
      </dsp:txXfrm>
    </dsp:sp>
    <dsp:sp modelId="{C9A202DB-25EC-476E-ABE4-8BEE593796FD}">
      <dsp:nvSpPr>
        <dsp:cNvPr id="0" name=""/>
        <dsp:cNvSpPr/>
      </dsp:nvSpPr>
      <dsp:spPr>
        <a:xfrm rot="15784615">
          <a:off x="868489" y="2171845"/>
          <a:ext cx="149933" cy="1906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t-BR" sz="600" b="1" kern="1200"/>
        </a:p>
      </dsp:txBody>
      <dsp:txXfrm rot="10800000">
        <a:off x="893690" y="2232296"/>
        <a:ext cx="104953" cy="114376"/>
      </dsp:txXfrm>
    </dsp:sp>
    <dsp:sp modelId="{09166C4C-B1C1-42BF-9FDA-9CE55329DB02}">
      <dsp:nvSpPr>
        <dsp:cNvPr id="0" name=""/>
        <dsp:cNvSpPr/>
      </dsp:nvSpPr>
      <dsp:spPr>
        <a:xfrm>
          <a:off x="609443" y="1559769"/>
          <a:ext cx="564820" cy="564820"/>
        </a:xfrm>
        <a:prstGeom prst="ellipse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700" b="1" kern="1200" dirty="0"/>
            <a:t>UFPA</a:t>
          </a:r>
        </a:p>
      </dsp:txBody>
      <dsp:txXfrm>
        <a:off x="692159" y="1642485"/>
        <a:ext cx="399388" cy="399388"/>
      </dsp:txXfrm>
    </dsp:sp>
    <dsp:sp modelId="{8890DA23-AD0D-4D4D-8577-28A34F300062}">
      <dsp:nvSpPr>
        <dsp:cNvPr id="0" name=""/>
        <dsp:cNvSpPr/>
      </dsp:nvSpPr>
      <dsp:spPr>
        <a:xfrm rot="17446154">
          <a:off x="965684" y="1354520"/>
          <a:ext cx="149933" cy="1906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t-BR" sz="600" b="1" kern="1200"/>
        </a:p>
      </dsp:txBody>
      <dsp:txXfrm>
        <a:off x="980199" y="1413674"/>
        <a:ext cx="104953" cy="114376"/>
      </dsp:txXfrm>
    </dsp:sp>
    <dsp:sp modelId="{F494F4C0-7EC0-4147-BC76-664615034FF3}">
      <dsp:nvSpPr>
        <dsp:cNvPr id="0" name=""/>
        <dsp:cNvSpPr/>
      </dsp:nvSpPr>
      <dsp:spPr>
        <a:xfrm>
          <a:off x="910047" y="767142"/>
          <a:ext cx="564820" cy="564820"/>
        </a:xfrm>
        <a:prstGeom prst="ellipse">
          <a:avLst/>
        </a:prstGeom>
        <a:solidFill>
          <a:srgbClr val="33CC33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700" b="1" kern="1200" dirty="0">
              <a:solidFill>
                <a:schemeClr val="tx1"/>
              </a:solidFill>
            </a:rPr>
            <a:t>MPPA</a:t>
          </a:r>
        </a:p>
      </dsp:txBody>
      <dsp:txXfrm>
        <a:off x="992763" y="849858"/>
        <a:ext cx="399388" cy="399388"/>
      </dsp:txXfrm>
    </dsp:sp>
    <dsp:sp modelId="{1ECA7506-90A9-4042-B742-458DA3F1F088}">
      <dsp:nvSpPr>
        <dsp:cNvPr id="0" name=""/>
        <dsp:cNvSpPr/>
      </dsp:nvSpPr>
      <dsp:spPr>
        <a:xfrm rot="19107692">
          <a:off x="1431576" y="675983"/>
          <a:ext cx="149933" cy="1906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t-BR" sz="600" b="1" kern="1200"/>
        </a:p>
      </dsp:txBody>
      <dsp:txXfrm>
        <a:off x="1437232" y="729022"/>
        <a:ext cx="104953" cy="114376"/>
      </dsp:txXfrm>
    </dsp:sp>
    <dsp:sp modelId="{86C9D70E-6D9C-4A83-B077-DABE48C1D6F7}">
      <dsp:nvSpPr>
        <dsp:cNvPr id="0" name=""/>
        <dsp:cNvSpPr/>
      </dsp:nvSpPr>
      <dsp:spPr>
        <a:xfrm>
          <a:off x="1544571" y="205003"/>
          <a:ext cx="564820" cy="564820"/>
        </a:xfrm>
        <a:prstGeom prst="ellipse">
          <a:avLst/>
        </a:prstGeom>
        <a:solidFill>
          <a:srgbClr val="FFFF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700" b="1" kern="1200" dirty="0">
              <a:solidFill>
                <a:schemeClr val="tx1"/>
              </a:solidFill>
            </a:rPr>
            <a:t>ARTICULE</a:t>
          </a:r>
        </a:p>
      </dsp:txBody>
      <dsp:txXfrm>
        <a:off x="1627287" y="287719"/>
        <a:ext cx="399388" cy="399388"/>
      </dsp:txXfrm>
    </dsp:sp>
    <dsp:sp modelId="{91F00A9F-8FC3-4204-93E2-A75516F72EBF}">
      <dsp:nvSpPr>
        <dsp:cNvPr id="0" name=""/>
        <dsp:cNvSpPr/>
      </dsp:nvSpPr>
      <dsp:spPr>
        <a:xfrm rot="20769231">
          <a:off x="2159435" y="291680"/>
          <a:ext cx="149933" cy="1906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t-BR" sz="600" b="1" kern="1200"/>
        </a:p>
      </dsp:txBody>
      <dsp:txXfrm>
        <a:off x="2160089" y="335187"/>
        <a:ext cx="104953" cy="1143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A1ACDFA-7339-4681-A30A-86450AD572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B4108015-6590-415A-A9D1-966E6F9795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DDB81BF0-75BB-4D14-9872-CF58AFC1F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39943-A9D9-40FB-BB3C-94932FB39996}" type="datetimeFigureOut">
              <a:rPr lang="pt-BR" smtClean="0"/>
              <a:t>02/08/2023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A0B688CC-4E99-4A62-88FB-71791A3CCA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30A20CE4-A2DC-404F-9B2B-9E772C35BE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71C16-576D-4E50-AF37-D1115748635D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568154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960CB48-E08B-4FFF-839F-6399668F4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5600BEC2-E7EE-47AB-AED9-50C748CE2C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B260EDBB-631B-46DC-A623-0DEE0DFF4B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39943-A9D9-40FB-BB3C-94932FB39996}" type="datetimeFigureOut">
              <a:rPr lang="pt-BR" smtClean="0"/>
              <a:t>02/08/2023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3AA6B653-2790-435B-B5BF-84CF100BF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45809351-3E26-4FFC-8E78-D63D91076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71C16-576D-4E50-AF37-D1115748635D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70748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3909BBC-CB58-4481-84E1-588171E5FA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D9010842-7203-41C5-8CFD-F3FD4881CF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348CE246-DC66-435D-99EB-30AD10A42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39943-A9D9-40FB-BB3C-94932FB39996}" type="datetimeFigureOut">
              <a:rPr lang="pt-BR" smtClean="0"/>
              <a:t>02/08/2023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BAED3792-8BEA-4699-8EAA-FCCAB3DC4E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062C56A8-9E06-47F3-97A1-ADDC1ED2A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71C16-576D-4E50-AF37-D1115748635D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68182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D47093B-E84E-45AA-9C58-534E724FF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ED4D46DE-56D2-4CF9-A27F-390FAF1A57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4BA8AD6A-F157-4778-8FC8-80F460727D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3FCABD35-98B8-41DE-912D-20928F9E77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39943-A9D9-40FB-BB3C-94932FB39996}" type="datetimeFigureOut">
              <a:rPr lang="pt-BR" smtClean="0"/>
              <a:t>02/08/2023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B0676D81-E4EA-4B76-A9A0-C36BDE76C9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869B3835-C856-4B10-9BD1-8FD97CB3D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71C16-576D-4E50-AF37-D1115748635D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887092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3499CE5-3211-40E7-A563-B28AB2F2AF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848FE0EA-FE9D-4BCC-A821-36968A108D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5EDBD885-C9EC-48BF-A28C-B65F900560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1AAA7335-581D-4CDE-85B0-B138E9BE61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DE3A841F-C900-4712-95DC-ED851D8176F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78693592-DBA7-47F2-9BD0-FFEF08D84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39943-A9D9-40FB-BB3C-94932FB39996}" type="datetimeFigureOut">
              <a:rPr lang="pt-BR" smtClean="0"/>
              <a:t>02/08/2023</a:t>
            </a:fld>
            <a:endParaRPr lang="pt-BR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1C3020AC-A760-4B6C-AEF9-098F12BCE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8300FA6D-6CD0-498D-B9FD-3580C65A87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71C16-576D-4E50-AF37-D1115748635D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19905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0075525-A507-4B3B-ACEA-16092BAE7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96DE7DEA-6A52-4AC9-9E2D-E8A87D838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39943-A9D9-40FB-BB3C-94932FB39996}" type="datetimeFigureOut">
              <a:rPr lang="pt-BR" smtClean="0"/>
              <a:t>02/08/2023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E6E0D207-1FAD-44A6-87F6-92A3458E7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EB7BB25D-4DED-4576-8129-40F7D3343D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71C16-576D-4E50-AF37-D1115748635D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937586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890B647B-64E5-4425-9EBD-81D47B5888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39943-A9D9-40FB-BB3C-94932FB39996}" type="datetimeFigureOut">
              <a:rPr lang="pt-BR" smtClean="0"/>
              <a:t>02/08/2023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0EC9F379-BA2D-41E5-BD03-528C65695E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3876D4AF-964A-4AA3-83A9-76BBC74E1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71C16-576D-4E50-AF37-D1115748635D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87713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B2CEE75-392C-40C9-A42B-F48767E4E8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9B84522B-66C0-42B4-9E46-761E9625FE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340FBF93-90A0-4FCE-AD7C-738B44D7E8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0977AC64-3ED0-4EBE-8AA1-418683A147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39943-A9D9-40FB-BB3C-94932FB39996}" type="datetimeFigureOut">
              <a:rPr lang="pt-BR" smtClean="0"/>
              <a:t>02/08/2023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9991F23B-D118-4514-9BF7-EE10EF8DB8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7E775ADF-A351-4846-BF33-B7FD630EC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71C16-576D-4E50-AF37-D1115748635D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39401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EF38378-8769-4C19-8718-E885D892D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71A2707B-023F-4EC9-8D57-FDC7CD8492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DEFC5DB1-13E5-442D-8066-5464AB2DB0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9A66BAC4-E4E0-4DE7-85AE-25040549AB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39943-A9D9-40FB-BB3C-94932FB39996}" type="datetimeFigureOut">
              <a:rPr lang="pt-BR" smtClean="0"/>
              <a:t>02/08/2023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AD37B889-3467-45A8-9481-503FD2C4EE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CA2DDB5E-A7CB-4BB5-A757-6FF1EE276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71C16-576D-4E50-AF37-D1115748635D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478167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09D4821-F27B-4E6E-B534-879687FE17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750BD468-7880-430D-A336-DA734B1A3B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C2D27551-6D22-4363-B39F-ED4BA58F9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39943-A9D9-40FB-BB3C-94932FB39996}" type="datetimeFigureOut">
              <a:rPr lang="pt-BR" smtClean="0"/>
              <a:t>02/08/2023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2C392E14-8869-4D22-AFBB-360264120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41A1BB4C-AB93-4840-99F8-A3343DE62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71C16-576D-4E50-AF37-D1115748635D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749883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1DE32ABE-716B-43DF-8713-E20AB3A9EB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3CEC3EFF-0042-4CAE-9A1D-2C34EAC35E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83D13332-74D4-4F4F-936C-7D5661C3E4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39943-A9D9-40FB-BB3C-94932FB39996}" type="datetimeFigureOut">
              <a:rPr lang="pt-BR" smtClean="0"/>
              <a:t>02/08/2023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B6D2284E-FB44-4EF8-A8A6-74670DF43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49054768-187B-45AB-9D58-5C8E8D40D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71C16-576D-4E50-AF37-D1115748635D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20923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74653F6C-6D71-4A1B-9E0A-53FAF240E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A6B39342-CBA9-405D-A4D2-AFCC8BF9D9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4B7D13B9-BDD5-4D0D-88C8-4AE410D216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039943-A9D9-40FB-BB3C-94932FB39996}" type="datetimeFigureOut">
              <a:rPr lang="pt-BR" smtClean="0"/>
              <a:t>02/08/2023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DC560FC-A93C-4C00-97C7-1C1DB200D6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B523D569-878C-432C-8C02-D08581592D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671C16-576D-4E50-AF37-D1115748635D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20823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image" Target="../media/image5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6.png"/><Relationship Id="rId4" Type="http://schemas.openxmlformats.org/officeDocument/2006/relationships/image" Target="../media/image2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.xml"/><Relationship Id="rId13" Type="http://schemas.openxmlformats.org/officeDocument/2006/relationships/image" Target="../media/image12.jpg"/><Relationship Id="rId3" Type="http://schemas.openxmlformats.org/officeDocument/2006/relationships/image" Target="../media/image7.jpeg"/><Relationship Id="rId7" Type="http://schemas.openxmlformats.org/officeDocument/2006/relationships/image" Target="../media/image11.png"/><Relationship Id="rId12" Type="http://schemas.microsoft.com/office/2007/relationships/diagramDrawing" Target="../diagrams/drawing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g"/><Relationship Id="rId11" Type="http://schemas.openxmlformats.org/officeDocument/2006/relationships/diagramColors" Target="../diagrams/colors1.xml"/><Relationship Id="rId5" Type="http://schemas.openxmlformats.org/officeDocument/2006/relationships/image" Target="../media/image9.jpg"/><Relationship Id="rId10" Type="http://schemas.openxmlformats.org/officeDocument/2006/relationships/diagramQuickStyle" Target="../diagrams/quickStyle1.xml"/><Relationship Id="rId4" Type="http://schemas.openxmlformats.org/officeDocument/2006/relationships/image" Target="../media/image8.jpg"/><Relationship Id="rId9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jpg"/><Relationship Id="rId7" Type="http://schemas.openxmlformats.org/officeDocument/2006/relationships/image" Target="../media/image2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jpeg"/><Relationship Id="rId7" Type="http://schemas.openxmlformats.org/officeDocument/2006/relationships/image" Target="../media/image29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jpg"/><Relationship Id="rId4" Type="http://schemas.openxmlformats.org/officeDocument/2006/relationships/image" Target="../media/image35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jpg"/><Relationship Id="rId5" Type="http://schemas.openxmlformats.org/officeDocument/2006/relationships/image" Target="../media/image39.jpg"/><Relationship Id="rId4" Type="http://schemas.openxmlformats.org/officeDocument/2006/relationships/image" Target="../media/image38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7" Type="http://schemas.openxmlformats.org/officeDocument/2006/relationships/image" Target="../media/image45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jpg"/><Relationship Id="rId5" Type="http://schemas.openxmlformats.org/officeDocument/2006/relationships/image" Target="../media/image43.jpg"/><Relationship Id="rId4" Type="http://schemas.openxmlformats.org/officeDocument/2006/relationships/image" Target="../media/image42.jp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F95DBBD-D44A-42D4-9460-EA71F3100B7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9A9B185E-E2F0-4A13-A1B1-AE00DFB727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2E4CA17C-3309-4BE0-935B-EF1373FEEC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1904"/>
          </a:xfrm>
          <a:prstGeom prst="rect">
            <a:avLst/>
          </a:prstGeom>
        </p:spPr>
      </p:pic>
      <p:sp>
        <p:nvSpPr>
          <p:cNvPr id="4" name="Rectangle 5">
            <a:extLst>
              <a:ext uri="{FF2B5EF4-FFF2-40B4-BE49-F238E27FC236}">
                <a16:creationId xmlns:a16="http://schemas.microsoft.com/office/drawing/2014/main" id="{E8EAEC3C-E157-8C14-0A75-D9B56BBCB5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02192" y="1979374"/>
            <a:ext cx="3746091" cy="1448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Calibri" panose="020F0502020204030204" pitchFamily="34" charset="0"/>
                <a:ea typeface="Microsoft YaHei" panose="020B0503020204020204" pitchFamily="34" charset="-122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Calibri" panose="020F0502020204030204" pitchFamily="34" charset="0"/>
                <a:ea typeface="Microsoft YaHei" panose="020B0503020204020204" pitchFamily="34" charset="-122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Calibri" panose="020F0502020204030204" pitchFamily="34" charset="0"/>
                <a:ea typeface="Microsoft YaHei" panose="020B0503020204020204" pitchFamily="34" charset="-122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Calibri" panose="020F0502020204030204" pitchFamily="34" charset="0"/>
                <a:ea typeface="Microsoft YaHei" panose="020B0503020204020204" pitchFamily="34" charset="-122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Calibri" panose="020F0502020204030204" pitchFamily="34" charset="0"/>
                <a:ea typeface="Microsoft YaHei" panose="020B0503020204020204" pitchFamily="34" charset="-122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Calibri" panose="020F0502020204030204" pitchFamily="34" charset="0"/>
                <a:ea typeface="Microsoft YaHei" panose="020B0503020204020204" pitchFamily="34" charset="-122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Calibri" panose="020F0502020204030204" pitchFamily="34" charset="0"/>
                <a:ea typeface="Microsoft YaHei" panose="020B0503020204020204" pitchFamily="34" charset="-122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Calibri" panose="020F0502020204030204" pitchFamily="34" charset="0"/>
                <a:ea typeface="Microsoft YaHei" panose="020B0503020204020204" pitchFamily="34" charset="-122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Calibri" panose="020F0502020204030204" pitchFamily="34" charset="0"/>
                <a:ea typeface="Microsoft YaHei" panose="020B0503020204020204" pitchFamily="34" charset="-122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pt-BR" altLang="pt-BR" sz="2200" b="1" dirty="0">
                <a:solidFill>
                  <a:srgbClr val="C00000"/>
                </a:solidFill>
                <a:latin typeface="Arial Rounded MT Bold" panose="020F0704030504030204" pitchFamily="34" charset="0"/>
              </a:rPr>
              <a:t>O papel dos Tribunais de Contas na melhoria da educação: o exemplo do Arquipélago do Marajó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B0D05F-B814-0254-F1EC-9C88DD55D8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13586" y="4346832"/>
            <a:ext cx="3746091" cy="5561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Calibri" panose="020F0502020204030204" pitchFamily="34" charset="0"/>
                <a:ea typeface="Microsoft YaHei" panose="020B0503020204020204" pitchFamily="34" charset="-122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Calibri" panose="020F0502020204030204" pitchFamily="34" charset="0"/>
                <a:ea typeface="Microsoft YaHei" panose="020B0503020204020204" pitchFamily="34" charset="-122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Calibri" panose="020F0502020204030204" pitchFamily="34" charset="0"/>
                <a:ea typeface="Microsoft YaHei" panose="020B0503020204020204" pitchFamily="34" charset="-122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Calibri" panose="020F0502020204030204" pitchFamily="34" charset="0"/>
                <a:ea typeface="Microsoft YaHei" panose="020B0503020204020204" pitchFamily="34" charset="-122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Calibri" panose="020F0502020204030204" pitchFamily="34" charset="0"/>
                <a:ea typeface="Microsoft YaHei" panose="020B0503020204020204" pitchFamily="34" charset="-122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Calibri" panose="020F0502020204030204" pitchFamily="34" charset="0"/>
                <a:ea typeface="Microsoft YaHei" panose="020B0503020204020204" pitchFamily="34" charset="-122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Calibri" panose="020F0502020204030204" pitchFamily="34" charset="0"/>
                <a:ea typeface="Microsoft YaHei" panose="020B0503020204020204" pitchFamily="34" charset="-122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Calibri" panose="020F0502020204030204" pitchFamily="34" charset="0"/>
                <a:ea typeface="Microsoft YaHei" panose="020B0503020204020204" pitchFamily="34" charset="-122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Calibri" panose="020F0502020204030204" pitchFamily="34" charset="0"/>
                <a:ea typeface="Microsoft YaHei" panose="020B0503020204020204" pitchFamily="34" charset="-122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pt-BR" altLang="pt-BR" sz="1600" b="1" spc="15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CEZAR  COLARES</a:t>
            </a:r>
          </a:p>
          <a:p>
            <a:pPr algn="ctr" eaLnBrk="1" hangingPunct="1">
              <a:buClrTx/>
              <a:buFontTx/>
              <a:buNone/>
            </a:pPr>
            <a:r>
              <a:rPr lang="pt-BR" altLang="pt-BR" sz="14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Conselheiro</a:t>
            </a:r>
            <a:r>
              <a:rPr lang="pt-BR" altLang="pt-BR" sz="140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 </a:t>
            </a:r>
            <a:r>
              <a:rPr lang="pt-BR" altLang="pt-BR" sz="1400" b="1" dirty="0">
                <a:solidFill>
                  <a:srgbClr val="002060"/>
                </a:solidFill>
                <a:latin typeface="Arial Rounded MT Bold" panose="020F0704030504030204" pitchFamily="34" charset="0"/>
              </a:rPr>
              <a:t>TCM</a:t>
            </a:r>
            <a:r>
              <a:rPr lang="pt-BR" altLang="pt-BR" sz="14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PA</a:t>
            </a:r>
          </a:p>
        </p:txBody>
      </p:sp>
    </p:spTree>
    <p:extLst>
      <p:ext uri="{BB962C8B-B14F-4D97-AF65-F5344CB8AC3E}">
        <p14:creationId xmlns:p14="http://schemas.microsoft.com/office/powerpoint/2010/main" val="2695367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D2517E4-76B4-4082-A379-A7711AE0E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BC872EFF-1BF5-45AA-9928-8CD7D16002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5612" cy="6858000"/>
          </a:xfrm>
        </p:spPr>
      </p:pic>
      <p:sp>
        <p:nvSpPr>
          <p:cNvPr id="38" name="CaixaDeTexto 37">
            <a:extLst>
              <a:ext uri="{FF2B5EF4-FFF2-40B4-BE49-F238E27FC236}">
                <a16:creationId xmlns:a16="http://schemas.microsoft.com/office/drawing/2014/main" id="{CEE6B887-0B87-B460-FBB1-AD52854084A3}"/>
              </a:ext>
            </a:extLst>
          </p:cNvPr>
          <p:cNvSpPr txBox="1"/>
          <p:nvPr/>
        </p:nvSpPr>
        <p:spPr>
          <a:xfrm>
            <a:off x="1899752" y="219237"/>
            <a:ext cx="58671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6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O novo olhar sobre a aplicação de recursos na Educação</a:t>
            </a:r>
          </a:p>
        </p:txBody>
      </p:sp>
      <p:sp>
        <p:nvSpPr>
          <p:cNvPr id="39" name="Retângulo: Cantos Arredondados 4">
            <a:extLst>
              <a:ext uri="{FF2B5EF4-FFF2-40B4-BE49-F238E27FC236}">
                <a16:creationId xmlns:a16="http://schemas.microsoft.com/office/drawing/2014/main" id="{8A4B42C0-59AD-F8A0-2835-806D20133A09}"/>
              </a:ext>
            </a:extLst>
          </p:cNvPr>
          <p:cNvSpPr txBox="1"/>
          <p:nvPr/>
        </p:nvSpPr>
        <p:spPr>
          <a:xfrm>
            <a:off x="2828382" y="2192912"/>
            <a:ext cx="1506491" cy="354565"/>
          </a:xfrm>
          <a:prstGeom prst="rect">
            <a:avLst/>
          </a:prstGeom>
          <a:solidFill>
            <a:srgbClr val="FFFF00"/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23825" tIns="123825" rIns="123825" bIns="123825" numCol="1" spcCol="1270" anchor="ctr" anchorCtr="0">
            <a:noAutofit/>
          </a:bodyPr>
          <a:lstStyle/>
          <a:p>
            <a:pPr marL="0" lvl="1" algn="ctr" defTabSz="5334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SzPct val="80000"/>
            </a:pPr>
            <a:r>
              <a:rPr lang="pt-BR" sz="1400" b="1" kern="1200" dirty="0">
                <a:solidFill>
                  <a:schemeClr val="tx1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Visão Anterior</a:t>
            </a:r>
          </a:p>
        </p:txBody>
      </p:sp>
      <p:sp>
        <p:nvSpPr>
          <p:cNvPr id="40" name="CaixaDeTexto 39">
            <a:extLst>
              <a:ext uri="{FF2B5EF4-FFF2-40B4-BE49-F238E27FC236}">
                <a16:creationId xmlns:a16="http://schemas.microsoft.com/office/drawing/2014/main" id="{CF2AD4EB-96B4-1AA7-ABAE-8878EA26A59F}"/>
              </a:ext>
            </a:extLst>
          </p:cNvPr>
          <p:cNvSpPr txBox="1"/>
          <p:nvPr/>
        </p:nvSpPr>
        <p:spPr>
          <a:xfrm>
            <a:off x="1474839" y="2972780"/>
            <a:ext cx="4096429" cy="1831271"/>
          </a:xfrm>
          <a:custGeom>
            <a:avLst/>
            <a:gdLst>
              <a:gd name="connsiteX0" fmla="*/ 0 w 4096429"/>
              <a:gd name="connsiteY0" fmla="*/ 0 h 1831271"/>
              <a:gd name="connsiteX1" fmla="*/ 503276 w 4096429"/>
              <a:gd name="connsiteY1" fmla="*/ 0 h 1831271"/>
              <a:gd name="connsiteX2" fmla="*/ 965587 w 4096429"/>
              <a:gd name="connsiteY2" fmla="*/ 0 h 1831271"/>
              <a:gd name="connsiteX3" fmla="*/ 1632720 w 4096429"/>
              <a:gd name="connsiteY3" fmla="*/ 0 h 1831271"/>
              <a:gd name="connsiteX4" fmla="*/ 2176959 w 4096429"/>
              <a:gd name="connsiteY4" fmla="*/ 0 h 1831271"/>
              <a:gd name="connsiteX5" fmla="*/ 2803128 w 4096429"/>
              <a:gd name="connsiteY5" fmla="*/ 0 h 1831271"/>
              <a:gd name="connsiteX6" fmla="*/ 3265439 w 4096429"/>
              <a:gd name="connsiteY6" fmla="*/ 0 h 1831271"/>
              <a:gd name="connsiteX7" fmla="*/ 4096429 w 4096429"/>
              <a:gd name="connsiteY7" fmla="*/ 0 h 1831271"/>
              <a:gd name="connsiteX8" fmla="*/ 4096429 w 4096429"/>
              <a:gd name="connsiteY8" fmla="*/ 457818 h 1831271"/>
              <a:gd name="connsiteX9" fmla="*/ 4096429 w 4096429"/>
              <a:gd name="connsiteY9" fmla="*/ 952261 h 1831271"/>
              <a:gd name="connsiteX10" fmla="*/ 4096429 w 4096429"/>
              <a:gd name="connsiteY10" fmla="*/ 1410079 h 1831271"/>
              <a:gd name="connsiteX11" fmla="*/ 4096429 w 4096429"/>
              <a:gd name="connsiteY11" fmla="*/ 1831271 h 1831271"/>
              <a:gd name="connsiteX12" fmla="*/ 3429296 w 4096429"/>
              <a:gd name="connsiteY12" fmla="*/ 1831271 h 1831271"/>
              <a:gd name="connsiteX13" fmla="*/ 2762164 w 4096429"/>
              <a:gd name="connsiteY13" fmla="*/ 1831271 h 1831271"/>
              <a:gd name="connsiteX14" fmla="*/ 2095031 w 4096429"/>
              <a:gd name="connsiteY14" fmla="*/ 1831271 h 1831271"/>
              <a:gd name="connsiteX15" fmla="*/ 1632720 w 4096429"/>
              <a:gd name="connsiteY15" fmla="*/ 1831271 h 1831271"/>
              <a:gd name="connsiteX16" fmla="*/ 1170408 w 4096429"/>
              <a:gd name="connsiteY16" fmla="*/ 1831271 h 1831271"/>
              <a:gd name="connsiteX17" fmla="*/ 708097 w 4096429"/>
              <a:gd name="connsiteY17" fmla="*/ 1831271 h 1831271"/>
              <a:gd name="connsiteX18" fmla="*/ 0 w 4096429"/>
              <a:gd name="connsiteY18" fmla="*/ 1831271 h 1831271"/>
              <a:gd name="connsiteX19" fmla="*/ 0 w 4096429"/>
              <a:gd name="connsiteY19" fmla="*/ 1428391 h 1831271"/>
              <a:gd name="connsiteX20" fmla="*/ 0 w 4096429"/>
              <a:gd name="connsiteY20" fmla="*/ 952261 h 1831271"/>
              <a:gd name="connsiteX21" fmla="*/ 0 w 4096429"/>
              <a:gd name="connsiteY21" fmla="*/ 531069 h 1831271"/>
              <a:gd name="connsiteX22" fmla="*/ 0 w 4096429"/>
              <a:gd name="connsiteY22" fmla="*/ 0 h 1831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4096429" h="1831271" fill="none" extrusionOk="0">
                <a:moveTo>
                  <a:pt x="0" y="0"/>
                </a:moveTo>
                <a:cubicBezTo>
                  <a:pt x="211643" y="-1815"/>
                  <a:pt x="366288" y="16518"/>
                  <a:pt x="503276" y="0"/>
                </a:cubicBezTo>
                <a:cubicBezTo>
                  <a:pt x="640264" y="-16518"/>
                  <a:pt x="797668" y="42083"/>
                  <a:pt x="965587" y="0"/>
                </a:cubicBezTo>
                <a:cubicBezTo>
                  <a:pt x="1133506" y="-42083"/>
                  <a:pt x="1382640" y="40370"/>
                  <a:pt x="1632720" y="0"/>
                </a:cubicBezTo>
                <a:cubicBezTo>
                  <a:pt x="1882800" y="-40370"/>
                  <a:pt x="1939976" y="59467"/>
                  <a:pt x="2176959" y="0"/>
                </a:cubicBezTo>
                <a:cubicBezTo>
                  <a:pt x="2413942" y="-59467"/>
                  <a:pt x="2537133" y="71681"/>
                  <a:pt x="2803128" y="0"/>
                </a:cubicBezTo>
                <a:cubicBezTo>
                  <a:pt x="3069123" y="-71681"/>
                  <a:pt x="3096599" y="41175"/>
                  <a:pt x="3265439" y="0"/>
                </a:cubicBezTo>
                <a:cubicBezTo>
                  <a:pt x="3434279" y="-41175"/>
                  <a:pt x="3856082" y="97836"/>
                  <a:pt x="4096429" y="0"/>
                </a:cubicBezTo>
                <a:cubicBezTo>
                  <a:pt x="4142418" y="158403"/>
                  <a:pt x="4073373" y="353115"/>
                  <a:pt x="4096429" y="457818"/>
                </a:cubicBezTo>
                <a:cubicBezTo>
                  <a:pt x="4119485" y="562521"/>
                  <a:pt x="4093257" y="747262"/>
                  <a:pt x="4096429" y="952261"/>
                </a:cubicBezTo>
                <a:cubicBezTo>
                  <a:pt x="4099601" y="1157260"/>
                  <a:pt x="4056396" y="1209721"/>
                  <a:pt x="4096429" y="1410079"/>
                </a:cubicBezTo>
                <a:cubicBezTo>
                  <a:pt x="4136462" y="1610437"/>
                  <a:pt x="4053853" y="1628848"/>
                  <a:pt x="4096429" y="1831271"/>
                </a:cubicBezTo>
                <a:cubicBezTo>
                  <a:pt x="3924230" y="1842439"/>
                  <a:pt x="3636634" y="1802905"/>
                  <a:pt x="3429296" y="1831271"/>
                </a:cubicBezTo>
                <a:cubicBezTo>
                  <a:pt x="3221958" y="1859637"/>
                  <a:pt x="2907098" y="1756655"/>
                  <a:pt x="2762164" y="1831271"/>
                </a:cubicBezTo>
                <a:cubicBezTo>
                  <a:pt x="2617230" y="1905887"/>
                  <a:pt x="2306504" y="1808128"/>
                  <a:pt x="2095031" y="1831271"/>
                </a:cubicBezTo>
                <a:cubicBezTo>
                  <a:pt x="1883558" y="1854414"/>
                  <a:pt x="1759905" y="1825199"/>
                  <a:pt x="1632720" y="1831271"/>
                </a:cubicBezTo>
                <a:cubicBezTo>
                  <a:pt x="1505535" y="1837343"/>
                  <a:pt x="1279565" y="1788584"/>
                  <a:pt x="1170408" y="1831271"/>
                </a:cubicBezTo>
                <a:cubicBezTo>
                  <a:pt x="1061251" y="1873958"/>
                  <a:pt x="884954" y="1776401"/>
                  <a:pt x="708097" y="1831271"/>
                </a:cubicBezTo>
                <a:cubicBezTo>
                  <a:pt x="531240" y="1886141"/>
                  <a:pt x="210762" y="1823536"/>
                  <a:pt x="0" y="1831271"/>
                </a:cubicBezTo>
                <a:cubicBezTo>
                  <a:pt x="-46202" y="1719767"/>
                  <a:pt x="19387" y="1613816"/>
                  <a:pt x="0" y="1428391"/>
                </a:cubicBezTo>
                <a:cubicBezTo>
                  <a:pt x="-19387" y="1242966"/>
                  <a:pt x="56303" y="1103474"/>
                  <a:pt x="0" y="952261"/>
                </a:cubicBezTo>
                <a:cubicBezTo>
                  <a:pt x="-56303" y="801048"/>
                  <a:pt x="16917" y="720443"/>
                  <a:pt x="0" y="531069"/>
                </a:cubicBezTo>
                <a:cubicBezTo>
                  <a:pt x="-16917" y="341695"/>
                  <a:pt x="13288" y="245963"/>
                  <a:pt x="0" y="0"/>
                </a:cubicBezTo>
                <a:close/>
              </a:path>
              <a:path w="4096429" h="1831271" stroke="0" extrusionOk="0">
                <a:moveTo>
                  <a:pt x="0" y="0"/>
                </a:moveTo>
                <a:cubicBezTo>
                  <a:pt x="247985" y="-69338"/>
                  <a:pt x="449194" y="77587"/>
                  <a:pt x="667133" y="0"/>
                </a:cubicBezTo>
                <a:cubicBezTo>
                  <a:pt x="885072" y="-77587"/>
                  <a:pt x="1111522" y="45288"/>
                  <a:pt x="1252337" y="0"/>
                </a:cubicBezTo>
                <a:cubicBezTo>
                  <a:pt x="1393152" y="-45288"/>
                  <a:pt x="1631906" y="15482"/>
                  <a:pt x="1755612" y="0"/>
                </a:cubicBezTo>
                <a:cubicBezTo>
                  <a:pt x="1879318" y="-15482"/>
                  <a:pt x="2049117" y="68941"/>
                  <a:pt x="2340817" y="0"/>
                </a:cubicBezTo>
                <a:cubicBezTo>
                  <a:pt x="2632517" y="-68941"/>
                  <a:pt x="2806933" y="7509"/>
                  <a:pt x="3007949" y="0"/>
                </a:cubicBezTo>
                <a:cubicBezTo>
                  <a:pt x="3208965" y="-7509"/>
                  <a:pt x="3407212" y="44165"/>
                  <a:pt x="3511225" y="0"/>
                </a:cubicBezTo>
                <a:cubicBezTo>
                  <a:pt x="3615238" y="-44165"/>
                  <a:pt x="3876420" y="30776"/>
                  <a:pt x="4096429" y="0"/>
                </a:cubicBezTo>
                <a:cubicBezTo>
                  <a:pt x="4112822" y="211386"/>
                  <a:pt x="4075193" y="325795"/>
                  <a:pt x="4096429" y="457818"/>
                </a:cubicBezTo>
                <a:cubicBezTo>
                  <a:pt x="4117665" y="589841"/>
                  <a:pt x="4083108" y="768286"/>
                  <a:pt x="4096429" y="897323"/>
                </a:cubicBezTo>
                <a:cubicBezTo>
                  <a:pt x="4109750" y="1026360"/>
                  <a:pt x="4080840" y="1146596"/>
                  <a:pt x="4096429" y="1373453"/>
                </a:cubicBezTo>
                <a:cubicBezTo>
                  <a:pt x="4112018" y="1600310"/>
                  <a:pt x="4074923" y="1712335"/>
                  <a:pt x="4096429" y="1831271"/>
                </a:cubicBezTo>
                <a:cubicBezTo>
                  <a:pt x="3910530" y="1896488"/>
                  <a:pt x="3779684" y="1790941"/>
                  <a:pt x="3552189" y="1831271"/>
                </a:cubicBezTo>
                <a:cubicBezTo>
                  <a:pt x="3324694" y="1871601"/>
                  <a:pt x="3284571" y="1787635"/>
                  <a:pt x="3048914" y="1831271"/>
                </a:cubicBezTo>
                <a:cubicBezTo>
                  <a:pt x="2813258" y="1874907"/>
                  <a:pt x="2632143" y="1767812"/>
                  <a:pt x="2504674" y="1831271"/>
                </a:cubicBezTo>
                <a:cubicBezTo>
                  <a:pt x="2377205" y="1894730"/>
                  <a:pt x="2076872" y="1781701"/>
                  <a:pt x="1878505" y="1831271"/>
                </a:cubicBezTo>
                <a:cubicBezTo>
                  <a:pt x="1680138" y="1880841"/>
                  <a:pt x="1447834" y="1802568"/>
                  <a:pt x="1211373" y="1831271"/>
                </a:cubicBezTo>
                <a:cubicBezTo>
                  <a:pt x="974912" y="1859974"/>
                  <a:pt x="752022" y="1756270"/>
                  <a:pt x="585204" y="1831271"/>
                </a:cubicBezTo>
                <a:cubicBezTo>
                  <a:pt x="418386" y="1906272"/>
                  <a:pt x="253415" y="1797029"/>
                  <a:pt x="0" y="1831271"/>
                </a:cubicBezTo>
                <a:cubicBezTo>
                  <a:pt x="-21051" y="1714864"/>
                  <a:pt x="4718" y="1538050"/>
                  <a:pt x="0" y="1428391"/>
                </a:cubicBezTo>
                <a:cubicBezTo>
                  <a:pt x="-4718" y="1318732"/>
                  <a:pt x="32082" y="1189154"/>
                  <a:pt x="0" y="1025512"/>
                </a:cubicBezTo>
                <a:cubicBezTo>
                  <a:pt x="-32082" y="861870"/>
                  <a:pt x="48128" y="727023"/>
                  <a:pt x="0" y="604319"/>
                </a:cubicBezTo>
                <a:cubicBezTo>
                  <a:pt x="-48128" y="481615"/>
                  <a:pt x="723" y="283128"/>
                  <a:pt x="0" y="0"/>
                </a:cubicBezTo>
                <a:close/>
              </a:path>
            </a:pathLst>
          </a:custGeom>
          <a:ln>
            <a:solidFill>
              <a:srgbClr val="0070C0"/>
            </a:solidFill>
            <a:extLst>
              <a:ext uri="{C807C97D-BFC1-408E-A445-0C87EB9F89A2}">
                <ask:lineSketchStyleProps xmlns:ask="http://schemas.microsoft.com/office/drawing/2018/sketchyshapes" sd="981765707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176213" lvl="0" indent="-176213">
              <a:spcAft>
                <a:spcPts val="900"/>
              </a:spcAft>
              <a:buSzPct val="80000"/>
              <a:buFont typeface="Wingdings" panose="05000000000000000000" pitchFamily="2" charset="2"/>
              <a:buChar char="ü"/>
            </a:pPr>
            <a:r>
              <a:rPr lang="pt-BR" sz="1400" dirty="0">
                <a:solidFill>
                  <a:schemeClr val="tx1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Controle receitas e despesas (MDE, Fundeb, Salário Educação, PNAE, PNATE, </a:t>
            </a:r>
            <a:r>
              <a:rPr lang="pt-BR" sz="1400" dirty="0" err="1">
                <a:solidFill>
                  <a:schemeClr val="tx1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etc</a:t>
            </a:r>
            <a:r>
              <a:rPr lang="pt-BR" sz="1400" dirty="0">
                <a:solidFill>
                  <a:schemeClr val="tx1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)</a:t>
            </a:r>
          </a:p>
          <a:p>
            <a:pPr marL="176213" lvl="0" indent="-176213">
              <a:spcAft>
                <a:spcPts val="900"/>
              </a:spcAft>
              <a:buSzPct val="80000"/>
              <a:buFont typeface="Wingdings" panose="05000000000000000000" pitchFamily="2" charset="2"/>
              <a:buChar char="ü"/>
            </a:pPr>
            <a:r>
              <a:rPr lang="pt-BR" sz="1400" dirty="0">
                <a:solidFill>
                  <a:schemeClr val="tx1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Aplicação mínima de 25% em MDE e de 70% do Fundeb em remuneração dos profissionais da educação</a:t>
            </a:r>
          </a:p>
          <a:p>
            <a:pPr lvl="0">
              <a:spcAft>
                <a:spcPts val="900"/>
              </a:spcAft>
              <a:buSzPct val="80000"/>
            </a:pPr>
            <a:endParaRPr lang="pt-BR" sz="1400" dirty="0">
              <a:solidFill>
                <a:schemeClr val="tx1"/>
              </a:solidFill>
              <a:latin typeface="Arial Rounded MT Bold" panose="020F07040305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41" name="Agrupar 40">
            <a:extLst>
              <a:ext uri="{FF2B5EF4-FFF2-40B4-BE49-F238E27FC236}">
                <a16:creationId xmlns:a16="http://schemas.microsoft.com/office/drawing/2014/main" id="{16F4716F-5092-16E0-0311-96FE907F78E8}"/>
              </a:ext>
            </a:extLst>
          </p:cNvPr>
          <p:cNvGrpSpPr/>
          <p:nvPr/>
        </p:nvGrpSpPr>
        <p:grpSpPr>
          <a:xfrm>
            <a:off x="2755209" y="4518990"/>
            <a:ext cx="1652835" cy="508565"/>
            <a:chOff x="775517" y="3286761"/>
            <a:chExt cx="1652835" cy="508565"/>
          </a:xfrm>
          <a:solidFill>
            <a:schemeClr val="accent1">
              <a:lumMod val="75000"/>
            </a:schemeClr>
          </a:solidFill>
        </p:grpSpPr>
        <p:sp>
          <p:nvSpPr>
            <p:cNvPr id="42" name="Retângulo: Cantos Arredondados 41">
              <a:extLst>
                <a:ext uri="{FF2B5EF4-FFF2-40B4-BE49-F238E27FC236}">
                  <a16:creationId xmlns:a16="http://schemas.microsoft.com/office/drawing/2014/main" id="{D9B3FC37-A783-3C58-D556-7DBAAAC23783}"/>
                </a:ext>
              </a:extLst>
            </p:cNvPr>
            <p:cNvSpPr/>
            <p:nvPr/>
          </p:nvSpPr>
          <p:spPr>
            <a:xfrm>
              <a:off x="775517" y="3286761"/>
              <a:ext cx="1652835" cy="508565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pt-BR" sz="1600">
                <a:latin typeface="Arial Rounded MT Bold" panose="020F0704030504030204" pitchFamily="34" charset="0"/>
              </a:endParaRPr>
            </a:p>
          </p:txBody>
        </p:sp>
        <p:sp>
          <p:nvSpPr>
            <p:cNvPr id="43" name="Retângulo: Cantos Arredondados 4">
              <a:extLst>
                <a:ext uri="{FF2B5EF4-FFF2-40B4-BE49-F238E27FC236}">
                  <a16:creationId xmlns:a16="http://schemas.microsoft.com/office/drawing/2014/main" id="{78D6CCE5-D73C-81BD-5128-B0719BF39245}"/>
                </a:ext>
              </a:extLst>
            </p:cNvPr>
            <p:cNvSpPr txBox="1"/>
            <p:nvPr/>
          </p:nvSpPr>
          <p:spPr>
            <a:xfrm>
              <a:off x="790412" y="3301656"/>
              <a:ext cx="1623045" cy="478775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0480" tIns="20320" rIns="30480" bIns="20320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pt-BR" sz="1600" kern="1200" cap="all" dirty="0">
                  <a:solidFill>
                    <a:schemeClr val="bg1"/>
                  </a:solidFill>
                  <a:latin typeface="Arial Rounded MT Bold" panose="020F0704030504030204" pitchFamily="34" charset="0"/>
                  <a:cs typeface="Calibri" panose="020F0502020204030204" pitchFamily="34" charset="0"/>
                </a:rPr>
                <a:t>Eficiência</a:t>
              </a:r>
            </a:p>
          </p:txBody>
        </p:sp>
      </p:grpSp>
      <p:sp>
        <p:nvSpPr>
          <p:cNvPr id="44" name="Retângulo: Cantos Arredondados 4">
            <a:extLst>
              <a:ext uri="{FF2B5EF4-FFF2-40B4-BE49-F238E27FC236}">
                <a16:creationId xmlns:a16="http://schemas.microsoft.com/office/drawing/2014/main" id="{6FEBDECD-DC5E-238B-7051-41C03722DB2B}"/>
              </a:ext>
            </a:extLst>
          </p:cNvPr>
          <p:cNvSpPr txBox="1"/>
          <p:nvPr/>
        </p:nvSpPr>
        <p:spPr>
          <a:xfrm>
            <a:off x="7328614" y="1451874"/>
            <a:ext cx="1506491" cy="354565"/>
          </a:xfrm>
          <a:prstGeom prst="rect">
            <a:avLst/>
          </a:prstGeom>
          <a:solidFill>
            <a:srgbClr val="FFFF00"/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23825" tIns="123825" rIns="123825" bIns="123825" numCol="1" spcCol="1270" anchor="ctr" anchorCtr="0">
            <a:noAutofit/>
          </a:bodyPr>
          <a:lstStyle/>
          <a:p>
            <a:pPr marL="0" lvl="1" algn="ctr" defTabSz="5334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SzPct val="80000"/>
            </a:pPr>
            <a:r>
              <a:rPr lang="pt-BR" sz="1400" b="1" kern="1200" dirty="0">
                <a:solidFill>
                  <a:schemeClr val="tx1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Nova Visão</a:t>
            </a:r>
          </a:p>
        </p:txBody>
      </p:sp>
      <p:sp>
        <p:nvSpPr>
          <p:cNvPr id="45" name="CaixaDeTexto 44">
            <a:extLst>
              <a:ext uri="{FF2B5EF4-FFF2-40B4-BE49-F238E27FC236}">
                <a16:creationId xmlns:a16="http://schemas.microsoft.com/office/drawing/2014/main" id="{8AEF6AD5-0BC5-CB6C-A226-501AA72B5E50}"/>
              </a:ext>
            </a:extLst>
          </p:cNvPr>
          <p:cNvSpPr txBox="1"/>
          <p:nvPr/>
        </p:nvSpPr>
        <p:spPr>
          <a:xfrm>
            <a:off x="5964298" y="2237862"/>
            <a:ext cx="4315328" cy="1300356"/>
          </a:xfrm>
          <a:custGeom>
            <a:avLst/>
            <a:gdLst>
              <a:gd name="connsiteX0" fmla="*/ 0 w 4315328"/>
              <a:gd name="connsiteY0" fmla="*/ 0 h 1300356"/>
              <a:gd name="connsiteX1" fmla="*/ 453109 w 4315328"/>
              <a:gd name="connsiteY1" fmla="*/ 0 h 1300356"/>
              <a:gd name="connsiteX2" fmla="*/ 863066 w 4315328"/>
              <a:gd name="connsiteY2" fmla="*/ 0 h 1300356"/>
              <a:gd name="connsiteX3" fmla="*/ 1488788 w 4315328"/>
              <a:gd name="connsiteY3" fmla="*/ 0 h 1300356"/>
              <a:gd name="connsiteX4" fmla="*/ 1985051 w 4315328"/>
              <a:gd name="connsiteY4" fmla="*/ 0 h 1300356"/>
              <a:gd name="connsiteX5" fmla="*/ 2567620 w 4315328"/>
              <a:gd name="connsiteY5" fmla="*/ 0 h 1300356"/>
              <a:gd name="connsiteX6" fmla="*/ 2977576 w 4315328"/>
              <a:gd name="connsiteY6" fmla="*/ 0 h 1300356"/>
              <a:gd name="connsiteX7" fmla="*/ 3603299 w 4315328"/>
              <a:gd name="connsiteY7" fmla="*/ 0 h 1300356"/>
              <a:gd name="connsiteX8" fmla="*/ 4315328 w 4315328"/>
              <a:gd name="connsiteY8" fmla="*/ 0 h 1300356"/>
              <a:gd name="connsiteX9" fmla="*/ 4315328 w 4315328"/>
              <a:gd name="connsiteY9" fmla="*/ 420448 h 1300356"/>
              <a:gd name="connsiteX10" fmla="*/ 4315328 w 4315328"/>
              <a:gd name="connsiteY10" fmla="*/ 853900 h 1300356"/>
              <a:gd name="connsiteX11" fmla="*/ 4315328 w 4315328"/>
              <a:gd name="connsiteY11" fmla="*/ 1300356 h 1300356"/>
              <a:gd name="connsiteX12" fmla="*/ 3689605 w 4315328"/>
              <a:gd name="connsiteY12" fmla="*/ 1300356 h 1300356"/>
              <a:gd name="connsiteX13" fmla="*/ 3063883 w 4315328"/>
              <a:gd name="connsiteY13" fmla="*/ 1300356 h 1300356"/>
              <a:gd name="connsiteX14" fmla="*/ 2438160 w 4315328"/>
              <a:gd name="connsiteY14" fmla="*/ 1300356 h 1300356"/>
              <a:gd name="connsiteX15" fmla="*/ 2028204 w 4315328"/>
              <a:gd name="connsiteY15" fmla="*/ 1300356 h 1300356"/>
              <a:gd name="connsiteX16" fmla="*/ 1618248 w 4315328"/>
              <a:gd name="connsiteY16" fmla="*/ 1300356 h 1300356"/>
              <a:gd name="connsiteX17" fmla="*/ 1208292 w 4315328"/>
              <a:gd name="connsiteY17" fmla="*/ 1300356 h 1300356"/>
              <a:gd name="connsiteX18" fmla="*/ 625723 w 4315328"/>
              <a:gd name="connsiteY18" fmla="*/ 1300356 h 1300356"/>
              <a:gd name="connsiteX19" fmla="*/ 0 w 4315328"/>
              <a:gd name="connsiteY19" fmla="*/ 1300356 h 1300356"/>
              <a:gd name="connsiteX20" fmla="*/ 0 w 4315328"/>
              <a:gd name="connsiteY20" fmla="*/ 905915 h 1300356"/>
              <a:gd name="connsiteX21" fmla="*/ 0 w 4315328"/>
              <a:gd name="connsiteY21" fmla="*/ 498470 h 1300356"/>
              <a:gd name="connsiteX22" fmla="*/ 0 w 4315328"/>
              <a:gd name="connsiteY22" fmla="*/ 0 h 1300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4315328" h="1300356" fill="none" extrusionOk="0">
                <a:moveTo>
                  <a:pt x="0" y="0"/>
                </a:moveTo>
                <a:cubicBezTo>
                  <a:pt x="199483" y="-37266"/>
                  <a:pt x="253005" y="40034"/>
                  <a:pt x="453109" y="0"/>
                </a:cubicBezTo>
                <a:cubicBezTo>
                  <a:pt x="653213" y="-40034"/>
                  <a:pt x="734678" y="27898"/>
                  <a:pt x="863066" y="0"/>
                </a:cubicBezTo>
                <a:cubicBezTo>
                  <a:pt x="991454" y="-27898"/>
                  <a:pt x="1297725" y="23638"/>
                  <a:pt x="1488788" y="0"/>
                </a:cubicBezTo>
                <a:cubicBezTo>
                  <a:pt x="1679851" y="-23638"/>
                  <a:pt x="1877940" y="58027"/>
                  <a:pt x="1985051" y="0"/>
                </a:cubicBezTo>
                <a:cubicBezTo>
                  <a:pt x="2092162" y="-58027"/>
                  <a:pt x="2365114" y="3805"/>
                  <a:pt x="2567620" y="0"/>
                </a:cubicBezTo>
                <a:cubicBezTo>
                  <a:pt x="2770126" y="-3805"/>
                  <a:pt x="2843528" y="38381"/>
                  <a:pt x="2977576" y="0"/>
                </a:cubicBezTo>
                <a:cubicBezTo>
                  <a:pt x="3111624" y="-38381"/>
                  <a:pt x="3442364" y="46023"/>
                  <a:pt x="3603299" y="0"/>
                </a:cubicBezTo>
                <a:cubicBezTo>
                  <a:pt x="3764234" y="-46023"/>
                  <a:pt x="4018766" y="61084"/>
                  <a:pt x="4315328" y="0"/>
                </a:cubicBezTo>
                <a:cubicBezTo>
                  <a:pt x="4327359" y="168169"/>
                  <a:pt x="4303368" y="264517"/>
                  <a:pt x="4315328" y="420448"/>
                </a:cubicBezTo>
                <a:cubicBezTo>
                  <a:pt x="4327288" y="576379"/>
                  <a:pt x="4280942" y="737370"/>
                  <a:pt x="4315328" y="853900"/>
                </a:cubicBezTo>
                <a:cubicBezTo>
                  <a:pt x="4349714" y="970430"/>
                  <a:pt x="4295550" y="1137388"/>
                  <a:pt x="4315328" y="1300356"/>
                </a:cubicBezTo>
                <a:cubicBezTo>
                  <a:pt x="4071591" y="1357714"/>
                  <a:pt x="3929656" y="1227486"/>
                  <a:pt x="3689605" y="1300356"/>
                </a:cubicBezTo>
                <a:cubicBezTo>
                  <a:pt x="3449554" y="1373226"/>
                  <a:pt x="3246499" y="1248327"/>
                  <a:pt x="3063883" y="1300356"/>
                </a:cubicBezTo>
                <a:cubicBezTo>
                  <a:pt x="2881267" y="1352385"/>
                  <a:pt x="2652038" y="1298015"/>
                  <a:pt x="2438160" y="1300356"/>
                </a:cubicBezTo>
                <a:cubicBezTo>
                  <a:pt x="2224282" y="1302697"/>
                  <a:pt x="2119226" y="1298952"/>
                  <a:pt x="2028204" y="1300356"/>
                </a:cubicBezTo>
                <a:cubicBezTo>
                  <a:pt x="1937182" y="1301760"/>
                  <a:pt x="1766020" y="1270185"/>
                  <a:pt x="1618248" y="1300356"/>
                </a:cubicBezTo>
                <a:cubicBezTo>
                  <a:pt x="1470476" y="1330527"/>
                  <a:pt x="1392964" y="1285225"/>
                  <a:pt x="1208292" y="1300356"/>
                </a:cubicBezTo>
                <a:cubicBezTo>
                  <a:pt x="1023620" y="1315487"/>
                  <a:pt x="834654" y="1295486"/>
                  <a:pt x="625723" y="1300356"/>
                </a:cubicBezTo>
                <a:cubicBezTo>
                  <a:pt x="416792" y="1305226"/>
                  <a:pt x="166012" y="1234003"/>
                  <a:pt x="0" y="1300356"/>
                </a:cubicBezTo>
                <a:cubicBezTo>
                  <a:pt x="-41388" y="1179942"/>
                  <a:pt x="44917" y="1053509"/>
                  <a:pt x="0" y="905915"/>
                </a:cubicBezTo>
                <a:cubicBezTo>
                  <a:pt x="-44917" y="758321"/>
                  <a:pt x="20211" y="588711"/>
                  <a:pt x="0" y="498470"/>
                </a:cubicBezTo>
                <a:cubicBezTo>
                  <a:pt x="-20211" y="408230"/>
                  <a:pt x="14211" y="160624"/>
                  <a:pt x="0" y="0"/>
                </a:cubicBezTo>
                <a:close/>
              </a:path>
              <a:path w="4315328" h="1300356" stroke="0" extrusionOk="0">
                <a:moveTo>
                  <a:pt x="0" y="0"/>
                </a:moveTo>
                <a:cubicBezTo>
                  <a:pt x="312359" y="-23020"/>
                  <a:pt x="343669" y="39454"/>
                  <a:pt x="625723" y="0"/>
                </a:cubicBezTo>
                <a:cubicBezTo>
                  <a:pt x="907777" y="-39454"/>
                  <a:pt x="965306" y="13125"/>
                  <a:pt x="1165139" y="0"/>
                </a:cubicBezTo>
                <a:cubicBezTo>
                  <a:pt x="1364972" y="-13125"/>
                  <a:pt x="1418115" y="22036"/>
                  <a:pt x="1618248" y="0"/>
                </a:cubicBezTo>
                <a:cubicBezTo>
                  <a:pt x="1818381" y="-22036"/>
                  <a:pt x="2038454" y="16619"/>
                  <a:pt x="2157664" y="0"/>
                </a:cubicBezTo>
                <a:cubicBezTo>
                  <a:pt x="2276874" y="-16619"/>
                  <a:pt x="2555923" y="16059"/>
                  <a:pt x="2783387" y="0"/>
                </a:cubicBezTo>
                <a:cubicBezTo>
                  <a:pt x="3010851" y="-16059"/>
                  <a:pt x="3022437" y="46601"/>
                  <a:pt x="3236496" y="0"/>
                </a:cubicBezTo>
                <a:cubicBezTo>
                  <a:pt x="3450555" y="-46601"/>
                  <a:pt x="3448246" y="37892"/>
                  <a:pt x="3646452" y="0"/>
                </a:cubicBezTo>
                <a:cubicBezTo>
                  <a:pt x="3844658" y="-37892"/>
                  <a:pt x="4122667" y="36957"/>
                  <a:pt x="4315328" y="0"/>
                </a:cubicBezTo>
                <a:cubicBezTo>
                  <a:pt x="4330884" y="209944"/>
                  <a:pt x="4280843" y="302066"/>
                  <a:pt x="4315328" y="433452"/>
                </a:cubicBezTo>
                <a:cubicBezTo>
                  <a:pt x="4349813" y="564838"/>
                  <a:pt x="4297576" y="684192"/>
                  <a:pt x="4315328" y="879908"/>
                </a:cubicBezTo>
                <a:cubicBezTo>
                  <a:pt x="4333080" y="1075624"/>
                  <a:pt x="4300976" y="1126259"/>
                  <a:pt x="4315328" y="1300356"/>
                </a:cubicBezTo>
                <a:cubicBezTo>
                  <a:pt x="4071874" y="1326143"/>
                  <a:pt x="3939033" y="1260385"/>
                  <a:pt x="3819065" y="1300356"/>
                </a:cubicBezTo>
                <a:cubicBezTo>
                  <a:pt x="3699097" y="1340327"/>
                  <a:pt x="3509574" y="1274271"/>
                  <a:pt x="3365956" y="1300356"/>
                </a:cubicBezTo>
                <a:cubicBezTo>
                  <a:pt x="3222338" y="1326441"/>
                  <a:pt x="2996312" y="1251126"/>
                  <a:pt x="2869693" y="1300356"/>
                </a:cubicBezTo>
                <a:cubicBezTo>
                  <a:pt x="2743074" y="1349586"/>
                  <a:pt x="2487766" y="1258030"/>
                  <a:pt x="2287124" y="1300356"/>
                </a:cubicBezTo>
                <a:cubicBezTo>
                  <a:pt x="2086482" y="1342682"/>
                  <a:pt x="1876212" y="1270285"/>
                  <a:pt x="1661401" y="1300356"/>
                </a:cubicBezTo>
                <a:cubicBezTo>
                  <a:pt x="1446590" y="1330427"/>
                  <a:pt x="1279003" y="1288393"/>
                  <a:pt x="1078832" y="1300356"/>
                </a:cubicBezTo>
                <a:cubicBezTo>
                  <a:pt x="878661" y="1312319"/>
                  <a:pt x="761022" y="1284906"/>
                  <a:pt x="539416" y="1300356"/>
                </a:cubicBezTo>
                <a:cubicBezTo>
                  <a:pt x="317810" y="1315806"/>
                  <a:pt x="110517" y="1242915"/>
                  <a:pt x="0" y="1300356"/>
                </a:cubicBezTo>
                <a:cubicBezTo>
                  <a:pt x="-3454" y="1092765"/>
                  <a:pt x="4462" y="959497"/>
                  <a:pt x="0" y="866904"/>
                </a:cubicBezTo>
                <a:cubicBezTo>
                  <a:pt x="-4462" y="774311"/>
                  <a:pt x="37201" y="555169"/>
                  <a:pt x="0" y="459459"/>
                </a:cubicBezTo>
                <a:cubicBezTo>
                  <a:pt x="-37201" y="363749"/>
                  <a:pt x="26345" y="162632"/>
                  <a:pt x="0" y="0"/>
                </a:cubicBezTo>
                <a:close/>
              </a:path>
            </a:pathLst>
          </a:custGeom>
          <a:ln>
            <a:solidFill>
              <a:srgbClr val="FFC000"/>
            </a:solidFill>
            <a:extLst>
              <a:ext uri="{C807C97D-BFC1-408E-A445-0C87EB9F89A2}">
                <ask:lineSketchStyleProps xmlns:ask="http://schemas.microsoft.com/office/drawing/2018/sketchyshapes" sd="981765707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176213" lvl="0" indent="-176213">
              <a:spcAft>
                <a:spcPts val="900"/>
              </a:spcAft>
              <a:buSzPct val="75000"/>
              <a:buFont typeface="Wingdings" panose="05000000000000000000" pitchFamily="2" charset="2"/>
              <a:buChar char="ü"/>
            </a:pPr>
            <a:r>
              <a:rPr lang="pt-BR" sz="1400" dirty="0">
                <a:solidFill>
                  <a:schemeClr val="tx1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Em que ações os recursos foram aplicados?</a:t>
            </a:r>
          </a:p>
          <a:p>
            <a:pPr marL="176213" lvl="0" indent="-176213">
              <a:spcAft>
                <a:spcPts val="900"/>
              </a:spcAft>
              <a:buSzPct val="75000"/>
              <a:buFont typeface="Wingdings" panose="05000000000000000000" pitchFamily="2" charset="2"/>
              <a:buChar char="ü"/>
            </a:pPr>
            <a:r>
              <a:rPr lang="pt-BR" sz="1400" dirty="0">
                <a:solidFill>
                  <a:schemeClr val="tx1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 Demandas X Ações realizadas</a:t>
            </a:r>
          </a:p>
          <a:p>
            <a:pPr marL="176213" lvl="0" indent="-176213">
              <a:spcAft>
                <a:spcPts val="900"/>
              </a:spcAft>
              <a:buSzPct val="75000"/>
              <a:buFont typeface="Wingdings" panose="05000000000000000000" pitchFamily="2" charset="2"/>
              <a:buChar char="ü"/>
            </a:pPr>
            <a:r>
              <a:rPr lang="pt-BR" sz="1400" dirty="0">
                <a:solidFill>
                  <a:schemeClr val="tx1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Quantitativo de pessoal e de estudantes</a:t>
            </a:r>
            <a:endParaRPr lang="pt-BR" sz="1400" dirty="0">
              <a:latin typeface="Arial Rounded MT Bold" panose="020F0704030504030204" pitchFamily="34" charset="0"/>
            </a:endParaRPr>
          </a:p>
          <a:p>
            <a:pPr lvl="0">
              <a:spcAft>
                <a:spcPts val="900"/>
              </a:spcAft>
              <a:buSzPct val="80000"/>
            </a:pPr>
            <a:endParaRPr lang="pt-BR" sz="1400" dirty="0">
              <a:solidFill>
                <a:schemeClr val="tx1"/>
              </a:solidFill>
              <a:latin typeface="Arial Rounded MT Bold" panose="020F07040305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46" name="Agrupar 45">
            <a:extLst>
              <a:ext uri="{FF2B5EF4-FFF2-40B4-BE49-F238E27FC236}">
                <a16:creationId xmlns:a16="http://schemas.microsoft.com/office/drawing/2014/main" id="{BF00A46A-FB5E-FC71-B3AB-1303593403A4}"/>
              </a:ext>
            </a:extLst>
          </p:cNvPr>
          <p:cNvGrpSpPr/>
          <p:nvPr/>
        </p:nvGrpSpPr>
        <p:grpSpPr>
          <a:xfrm>
            <a:off x="7270338" y="3412390"/>
            <a:ext cx="1652835" cy="508565"/>
            <a:chOff x="775517" y="3286761"/>
            <a:chExt cx="1652835" cy="508565"/>
          </a:xfrm>
          <a:solidFill>
            <a:srgbClr val="FFC000"/>
          </a:solidFill>
        </p:grpSpPr>
        <p:sp>
          <p:nvSpPr>
            <p:cNvPr id="47" name="Retângulo: Cantos Arredondados 46">
              <a:extLst>
                <a:ext uri="{FF2B5EF4-FFF2-40B4-BE49-F238E27FC236}">
                  <a16:creationId xmlns:a16="http://schemas.microsoft.com/office/drawing/2014/main" id="{B17074F0-2389-C077-AE1B-BED9F6369641}"/>
                </a:ext>
              </a:extLst>
            </p:cNvPr>
            <p:cNvSpPr/>
            <p:nvPr/>
          </p:nvSpPr>
          <p:spPr>
            <a:xfrm>
              <a:off x="775517" y="3286761"/>
              <a:ext cx="1652835" cy="508565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pt-BR" sz="1600">
                <a:latin typeface="Arial Rounded MT Bold" panose="020F0704030504030204" pitchFamily="34" charset="0"/>
              </a:endParaRPr>
            </a:p>
          </p:txBody>
        </p:sp>
        <p:sp>
          <p:nvSpPr>
            <p:cNvPr id="48" name="Retângulo: Cantos Arredondados 4">
              <a:extLst>
                <a:ext uri="{FF2B5EF4-FFF2-40B4-BE49-F238E27FC236}">
                  <a16:creationId xmlns:a16="http://schemas.microsoft.com/office/drawing/2014/main" id="{6D5FE485-629B-E7F9-7FB0-BD360B24E0D4}"/>
                </a:ext>
              </a:extLst>
            </p:cNvPr>
            <p:cNvSpPr txBox="1"/>
            <p:nvPr/>
          </p:nvSpPr>
          <p:spPr>
            <a:xfrm>
              <a:off x="790412" y="3301656"/>
              <a:ext cx="1623045" cy="478775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0480" tIns="20320" rIns="30480" bIns="20320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pt-BR" sz="1600" kern="1200" cap="all" dirty="0">
                  <a:solidFill>
                    <a:schemeClr val="tx1"/>
                  </a:solidFill>
                  <a:latin typeface="Arial Rounded MT Bold" panose="020F0704030504030204" pitchFamily="34" charset="0"/>
                  <a:cs typeface="Calibri" panose="020F0502020204030204" pitchFamily="34" charset="0"/>
                </a:rPr>
                <a:t>EFICÁCIA</a:t>
              </a:r>
            </a:p>
          </p:txBody>
        </p:sp>
      </p:grp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1CA1B430-5F8B-D936-13B3-FC2DE8160D5B}"/>
              </a:ext>
            </a:extLst>
          </p:cNvPr>
          <p:cNvSpPr txBox="1"/>
          <p:nvPr/>
        </p:nvSpPr>
        <p:spPr>
          <a:xfrm>
            <a:off x="6023689" y="4651538"/>
            <a:ext cx="4255937" cy="1184940"/>
          </a:xfrm>
          <a:custGeom>
            <a:avLst/>
            <a:gdLst>
              <a:gd name="connsiteX0" fmla="*/ 0 w 4255937"/>
              <a:gd name="connsiteY0" fmla="*/ 0 h 1184940"/>
              <a:gd name="connsiteX1" fmla="*/ 446873 w 4255937"/>
              <a:gd name="connsiteY1" fmla="*/ 0 h 1184940"/>
              <a:gd name="connsiteX2" fmla="*/ 936306 w 4255937"/>
              <a:gd name="connsiteY2" fmla="*/ 0 h 1184940"/>
              <a:gd name="connsiteX3" fmla="*/ 1468298 w 4255937"/>
              <a:gd name="connsiteY3" fmla="*/ 0 h 1184940"/>
              <a:gd name="connsiteX4" fmla="*/ 1872612 w 4255937"/>
              <a:gd name="connsiteY4" fmla="*/ 0 h 1184940"/>
              <a:gd name="connsiteX5" fmla="*/ 2489723 w 4255937"/>
              <a:gd name="connsiteY5" fmla="*/ 0 h 1184940"/>
              <a:gd name="connsiteX6" fmla="*/ 2979156 w 4255937"/>
              <a:gd name="connsiteY6" fmla="*/ 0 h 1184940"/>
              <a:gd name="connsiteX7" fmla="*/ 3553707 w 4255937"/>
              <a:gd name="connsiteY7" fmla="*/ 0 h 1184940"/>
              <a:gd name="connsiteX8" fmla="*/ 4255937 w 4255937"/>
              <a:gd name="connsiteY8" fmla="*/ 0 h 1184940"/>
              <a:gd name="connsiteX9" fmla="*/ 4255937 w 4255937"/>
              <a:gd name="connsiteY9" fmla="*/ 616169 h 1184940"/>
              <a:gd name="connsiteX10" fmla="*/ 4255937 w 4255937"/>
              <a:gd name="connsiteY10" fmla="*/ 1184940 h 1184940"/>
              <a:gd name="connsiteX11" fmla="*/ 3638826 w 4255937"/>
              <a:gd name="connsiteY11" fmla="*/ 1184940 h 1184940"/>
              <a:gd name="connsiteX12" fmla="*/ 3064275 w 4255937"/>
              <a:gd name="connsiteY12" fmla="*/ 1184940 h 1184940"/>
              <a:gd name="connsiteX13" fmla="*/ 2659961 w 4255937"/>
              <a:gd name="connsiteY13" fmla="*/ 1184940 h 1184940"/>
              <a:gd name="connsiteX14" fmla="*/ 2127969 w 4255937"/>
              <a:gd name="connsiteY14" fmla="*/ 1184940 h 1184940"/>
              <a:gd name="connsiteX15" fmla="*/ 1510858 w 4255937"/>
              <a:gd name="connsiteY15" fmla="*/ 1184940 h 1184940"/>
              <a:gd name="connsiteX16" fmla="*/ 893747 w 4255937"/>
              <a:gd name="connsiteY16" fmla="*/ 1184940 h 1184940"/>
              <a:gd name="connsiteX17" fmla="*/ 489433 w 4255937"/>
              <a:gd name="connsiteY17" fmla="*/ 1184940 h 1184940"/>
              <a:gd name="connsiteX18" fmla="*/ 0 w 4255937"/>
              <a:gd name="connsiteY18" fmla="*/ 1184940 h 1184940"/>
              <a:gd name="connsiteX19" fmla="*/ 0 w 4255937"/>
              <a:gd name="connsiteY19" fmla="*/ 628018 h 1184940"/>
              <a:gd name="connsiteX20" fmla="*/ 0 w 4255937"/>
              <a:gd name="connsiteY20" fmla="*/ 0 h 118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255937" h="1184940" fill="none" extrusionOk="0">
                <a:moveTo>
                  <a:pt x="0" y="0"/>
                </a:moveTo>
                <a:cubicBezTo>
                  <a:pt x="97884" y="-43497"/>
                  <a:pt x="313559" y="32858"/>
                  <a:pt x="446873" y="0"/>
                </a:cubicBezTo>
                <a:cubicBezTo>
                  <a:pt x="580187" y="-32858"/>
                  <a:pt x="697647" y="50419"/>
                  <a:pt x="936306" y="0"/>
                </a:cubicBezTo>
                <a:cubicBezTo>
                  <a:pt x="1174965" y="-50419"/>
                  <a:pt x="1249929" y="35686"/>
                  <a:pt x="1468298" y="0"/>
                </a:cubicBezTo>
                <a:cubicBezTo>
                  <a:pt x="1686667" y="-35686"/>
                  <a:pt x="1714613" y="42455"/>
                  <a:pt x="1872612" y="0"/>
                </a:cubicBezTo>
                <a:cubicBezTo>
                  <a:pt x="2030611" y="-42455"/>
                  <a:pt x="2360062" y="1884"/>
                  <a:pt x="2489723" y="0"/>
                </a:cubicBezTo>
                <a:cubicBezTo>
                  <a:pt x="2619384" y="-1884"/>
                  <a:pt x="2816863" y="52015"/>
                  <a:pt x="2979156" y="0"/>
                </a:cubicBezTo>
                <a:cubicBezTo>
                  <a:pt x="3141449" y="-52015"/>
                  <a:pt x="3326549" y="52252"/>
                  <a:pt x="3553707" y="0"/>
                </a:cubicBezTo>
                <a:cubicBezTo>
                  <a:pt x="3780865" y="-52252"/>
                  <a:pt x="3905177" y="20283"/>
                  <a:pt x="4255937" y="0"/>
                </a:cubicBezTo>
                <a:cubicBezTo>
                  <a:pt x="4303798" y="185767"/>
                  <a:pt x="4210981" y="379485"/>
                  <a:pt x="4255937" y="616169"/>
                </a:cubicBezTo>
                <a:cubicBezTo>
                  <a:pt x="4300893" y="852853"/>
                  <a:pt x="4236129" y="935169"/>
                  <a:pt x="4255937" y="1184940"/>
                </a:cubicBezTo>
                <a:cubicBezTo>
                  <a:pt x="4033216" y="1238819"/>
                  <a:pt x="3828068" y="1160988"/>
                  <a:pt x="3638826" y="1184940"/>
                </a:cubicBezTo>
                <a:cubicBezTo>
                  <a:pt x="3449584" y="1208892"/>
                  <a:pt x="3276739" y="1118639"/>
                  <a:pt x="3064275" y="1184940"/>
                </a:cubicBezTo>
                <a:cubicBezTo>
                  <a:pt x="2851811" y="1251241"/>
                  <a:pt x="2794280" y="1177994"/>
                  <a:pt x="2659961" y="1184940"/>
                </a:cubicBezTo>
                <a:cubicBezTo>
                  <a:pt x="2525642" y="1191886"/>
                  <a:pt x="2280298" y="1172871"/>
                  <a:pt x="2127969" y="1184940"/>
                </a:cubicBezTo>
                <a:cubicBezTo>
                  <a:pt x="1975640" y="1197009"/>
                  <a:pt x="1774002" y="1132062"/>
                  <a:pt x="1510858" y="1184940"/>
                </a:cubicBezTo>
                <a:cubicBezTo>
                  <a:pt x="1247714" y="1237818"/>
                  <a:pt x="1104402" y="1173794"/>
                  <a:pt x="893747" y="1184940"/>
                </a:cubicBezTo>
                <a:cubicBezTo>
                  <a:pt x="683092" y="1196086"/>
                  <a:pt x="578375" y="1176286"/>
                  <a:pt x="489433" y="1184940"/>
                </a:cubicBezTo>
                <a:cubicBezTo>
                  <a:pt x="400491" y="1193594"/>
                  <a:pt x="225035" y="1161746"/>
                  <a:pt x="0" y="1184940"/>
                </a:cubicBezTo>
                <a:cubicBezTo>
                  <a:pt x="-49344" y="934973"/>
                  <a:pt x="41114" y="864553"/>
                  <a:pt x="0" y="628018"/>
                </a:cubicBezTo>
                <a:cubicBezTo>
                  <a:pt x="-41114" y="391483"/>
                  <a:pt x="20673" y="306361"/>
                  <a:pt x="0" y="0"/>
                </a:cubicBezTo>
                <a:close/>
              </a:path>
              <a:path w="4255937" h="1184940" stroke="0" extrusionOk="0">
                <a:moveTo>
                  <a:pt x="0" y="0"/>
                </a:moveTo>
                <a:cubicBezTo>
                  <a:pt x="247200" y="-4288"/>
                  <a:pt x="460586" y="64095"/>
                  <a:pt x="617111" y="0"/>
                </a:cubicBezTo>
                <a:cubicBezTo>
                  <a:pt x="773636" y="-64095"/>
                  <a:pt x="940889" y="8803"/>
                  <a:pt x="1149103" y="0"/>
                </a:cubicBezTo>
                <a:cubicBezTo>
                  <a:pt x="1357317" y="-8803"/>
                  <a:pt x="1382748" y="463"/>
                  <a:pt x="1595976" y="0"/>
                </a:cubicBezTo>
                <a:cubicBezTo>
                  <a:pt x="1809204" y="-463"/>
                  <a:pt x="1926252" y="15161"/>
                  <a:pt x="2127969" y="0"/>
                </a:cubicBezTo>
                <a:cubicBezTo>
                  <a:pt x="2329686" y="-15161"/>
                  <a:pt x="2472017" y="38236"/>
                  <a:pt x="2745079" y="0"/>
                </a:cubicBezTo>
                <a:cubicBezTo>
                  <a:pt x="3018141" y="-38236"/>
                  <a:pt x="3069331" y="26675"/>
                  <a:pt x="3191953" y="0"/>
                </a:cubicBezTo>
                <a:cubicBezTo>
                  <a:pt x="3314575" y="-26675"/>
                  <a:pt x="3474418" y="29564"/>
                  <a:pt x="3596267" y="0"/>
                </a:cubicBezTo>
                <a:cubicBezTo>
                  <a:pt x="3718116" y="-29564"/>
                  <a:pt x="4121342" y="76204"/>
                  <a:pt x="4255937" y="0"/>
                </a:cubicBezTo>
                <a:cubicBezTo>
                  <a:pt x="4259255" y="229970"/>
                  <a:pt x="4203327" y="302673"/>
                  <a:pt x="4255937" y="592470"/>
                </a:cubicBezTo>
                <a:cubicBezTo>
                  <a:pt x="4308547" y="882267"/>
                  <a:pt x="4199359" y="915309"/>
                  <a:pt x="4255937" y="1184940"/>
                </a:cubicBezTo>
                <a:cubicBezTo>
                  <a:pt x="4013282" y="1186730"/>
                  <a:pt x="3915206" y="1133525"/>
                  <a:pt x="3766504" y="1184940"/>
                </a:cubicBezTo>
                <a:cubicBezTo>
                  <a:pt x="3617802" y="1236355"/>
                  <a:pt x="3315218" y="1145301"/>
                  <a:pt x="3191953" y="1184940"/>
                </a:cubicBezTo>
                <a:cubicBezTo>
                  <a:pt x="3068688" y="1224579"/>
                  <a:pt x="2915688" y="1147839"/>
                  <a:pt x="2745079" y="1184940"/>
                </a:cubicBezTo>
                <a:cubicBezTo>
                  <a:pt x="2574470" y="1222041"/>
                  <a:pt x="2408243" y="1178759"/>
                  <a:pt x="2255647" y="1184940"/>
                </a:cubicBezTo>
                <a:cubicBezTo>
                  <a:pt x="2103051" y="1191121"/>
                  <a:pt x="1910840" y="1145191"/>
                  <a:pt x="1681095" y="1184940"/>
                </a:cubicBezTo>
                <a:cubicBezTo>
                  <a:pt x="1451350" y="1224689"/>
                  <a:pt x="1215968" y="1131573"/>
                  <a:pt x="1063984" y="1184940"/>
                </a:cubicBezTo>
                <a:cubicBezTo>
                  <a:pt x="912000" y="1238307"/>
                  <a:pt x="759029" y="1160101"/>
                  <a:pt x="489433" y="1184940"/>
                </a:cubicBezTo>
                <a:cubicBezTo>
                  <a:pt x="219837" y="1209779"/>
                  <a:pt x="174959" y="1127939"/>
                  <a:pt x="0" y="1184940"/>
                </a:cubicBezTo>
                <a:cubicBezTo>
                  <a:pt x="-11408" y="933713"/>
                  <a:pt x="58877" y="756964"/>
                  <a:pt x="0" y="628018"/>
                </a:cubicBezTo>
                <a:cubicBezTo>
                  <a:pt x="-58877" y="499072"/>
                  <a:pt x="33285" y="129080"/>
                  <a:pt x="0" y="0"/>
                </a:cubicBezTo>
                <a:close/>
              </a:path>
            </a:pathLst>
          </a:custGeom>
          <a:ln>
            <a:solidFill>
              <a:srgbClr val="006600"/>
            </a:solidFill>
            <a:extLst>
              <a:ext uri="{C807C97D-BFC1-408E-A445-0C87EB9F89A2}">
                <ask:lineSketchStyleProps xmlns:ask="http://schemas.microsoft.com/office/drawing/2018/sketchyshapes" sd="981765707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176213" lvl="0" indent="-176213">
              <a:spcAft>
                <a:spcPts val="900"/>
              </a:spcAft>
              <a:buSzPct val="60000"/>
              <a:buFont typeface="Wingdings" panose="05000000000000000000" pitchFamily="2" charset="2"/>
              <a:buChar char="ü"/>
            </a:pPr>
            <a:r>
              <a:rPr lang="pt-BR" sz="1400" dirty="0">
                <a:solidFill>
                  <a:schemeClr val="tx1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Quais resultados foram alcançados?</a:t>
            </a:r>
          </a:p>
          <a:p>
            <a:pPr marL="176213" lvl="0" indent="-176213">
              <a:spcAft>
                <a:spcPts val="900"/>
              </a:spcAft>
              <a:buSzPct val="60000"/>
              <a:buFont typeface="Wingdings" panose="05000000000000000000" pitchFamily="2" charset="2"/>
              <a:buChar char="ü"/>
            </a:pPr>
            <a:r>
              <a:rPr lang="pt-BR" sz="1400" dirty="0">
                <a:solidFill>
                  <a:schemeClr val="tx1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Melhoria da aprendizagem e redução das desigualdades educacionais</a:t>
            </a:r>
            <a:endParaRPr lang="pt-BR" sz="1400" dirty="0">
              <a:latin typeface="Arial Rounded MT Bold" panose="020F0704030504030204" pitchFamily="34" charset="0"/>
            </a:endParaRPr>
          </a:p>
          <a:p>
            <a:pPr marL="176213" lvl="0" indent="-176213">
              <a:spcAft>
                <a:spcPts val="900"/>
              </a:spcAft>
              <a:buSzPct val="75000"/>
              <a:buFont typeface="Wingdings" panose="05000000000000000000" pitchFamily="2" charset="2"/>
              <a:buChar char="ü"/>
            </a:pPr>
            <a:endParaRPr lang="pt-BR" sz="1400" dirty="0">
              <a:solidFill>
                <a:schemeClr val="tx1"/>
              </a:solidFill>
              <a:latin typeface="Arial Rounded MT Bold" panose="020F07040305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50" name="Agrupar 49">
            <a:extLst>
              <a:ext uri="{FF2B5EF4-FFF2-40B4-BE49-F238E27FC236}">
                <a16:creationId xmlns:a16="http://schemas.microsoft.com/office/drawing/2014/main" id="{8112740E-5D1F-34E3-6BA4-581CFDCDCEA2}"/>
              </a:ext>
            </a:extLst>
          </p:cNvPr>
          <p:cNvGrpSpPr/>
          <p:nvPr/>
        </p:nvGrpSpPr>
        <p:grpSpPr>
          <a:xfrm>
            <a:off x="7255443" y="5697421"/>
            <a:ext cx="1652835" cy="508565"/>
            <a:chOff x="775517" y="3286761"/>
            <a:chExt cx="1652835" cy="508565"/>
          </a:xfrm>
          <a:solidFill>
            <a:srgbClr val="006600"/>
          </a:solidFill>
        </p:grpSpPr>
        <p:sp>
          <p:nvSpPr>
            <p:cNvPr id="51" name="Retângulo: Cantos Arredondados 50">
              <a:extLst>
                <a:ext uri="{FF2B5EF4-FFF2-40B4-BE49-F238E27FC236}">
                  <a16:creationId xmlns:a16="http://schemas.microsoft.com/office/drawing/2014/main" id="{274B0DDB-C362-5716-B855-E23920A5E598}"/>
                </a:ext>
              </a:extLst>
            </p:cNvPr>
            <p:cNvSpPr/>
            <p:nvPr/>
          </p:nvSpPr>
          <p:spPr>
            <a:xfrm>
              <a:off x="775517" y="3286761"/>
              <a:ext cx="1652835" cy="508565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pt-BR" sz="1600">
                <a:latin typeface="Arial Rounded MT Bold" panose="020F0704030504030204" pitchFamily="34" charset="0"/>
              </a:endParaRPr>
            </a:p>
          </p:txBody>
        </p:sp>
        <p:sp>
          <p:nvSpPr>
            <p:cNvPr id="52" name="Retângulo: Cantos Arredondados 4">
              <a:extLst>
                <a:ext uri="{FF2B5EF4-FFF2-40B4-BE49-F238E27FC236}">
                  <a16:creationId xmlns:a16="http://schemas.microsoft.com/office/drawing/2014/main" id="{76236D4F-5095-F9C3-37CD-DD7065DEDCC9}"/>
                </a:ext>
              </a:extLst>
            </p:cNvPr>
            <p:cNvSpPr txBox="1"/>
            <p:nvPr/>
          </p:nvSpPr>
          <p:spPr>
            <a:xfrm>
              <a:off x="790412" y="3301656"/>
              <a:ext cx="1623045" cy="478775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0480" tIns="20320" rIns="30480" bIns="20320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pt-BR" sz="1600" kern="1200" cap="all" dirty="0">
                  <a:solidFill>
                    <a:schemeClr val="bg1"/>
                  </a:solidFill>
                  <a:latin typeface="Arial Rounded MT Bold" panose="020F0704030504030204" pitchFamily="34" charset="0"/>
                  <a:cs typeface="Calibri" panose="020F0502020204030204" pitchFamily="34" charset="0"/>
                </a:rPr>
                <a:t>EFETIVIDADE</a:t>
              </a:r>
            </a:p>
          </p:txBody>
        </p:sp>
      </p:grpSp>
      <p:sp>
        <p:nvSpPr>
          <p:cNvPr id="53" name="Seta: Dobrada 52">
            <a:extLst>
              <a:ext uri="{FF2B5EF4-FFF2-40B4-BE49-F238E27FC236}">
                <a16:creationId xmlns:a16="http://schemas.microsoft.com/office/drawing/2014/main" id="{281FADD2-5161-02D4-3E49-108A8C181DFE}"/>
              </a:ext>
            </a:extLst>
          </p:cNvPr>
          <p:cNvSpPr/>
          <p:nvPr/>
        </p:nvSpPr>
        <p:spPr>
          <a:xfrm>
            <a:off x="4833330" y="2462463"/>
            <a:ext cx="1130968" cy="510317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tx1"/>
              </a:solidFill>
            </a:endParaRPr>
          </a:p>
        </p:txBody>
      </p:sp>
      <p:sp>
        <p:nvSpPr>
          <p:cNvPr id="54" name="Seta: Circular 53">
            <a:extLst>
              <a:ext uri="{FF2B5EF4-FFF2-40B4-BE49-F238E27FC236}">
                <a16:creationId xmlns:a16="http://schemas.microsoft.com/office/drawing/2014/main" id="{78E1101D-EE13-A7A8-4611-65FEDD1C2474}"/>
              </a:ext>
            </a:extLst>
          </p:cNvPr>
          <p:cNvSpPr/>
          <p:nvPr/>
        </p:nvSpPr>
        <p:spPr>
          <a:xfrm rot="5160766">
            <a:off x="9349335" y="3427929"/>
            <a:ext cx="1949574" cy="1365213"/>
          </a:xfrm>
          <a:prstGeom prst="circularArrow">
            <a:avLst>
              <a:gd name="adj1" fmla="val 12500"/>
              <a:gd name="adj2" fmla="val 1142319"/>
              <a:gd name="adj3" fmla="val 20457681"/>
              <a:gd name="adj4" fmla="val 11541832"/>
              <a:gd name="adj5" fmla="val 125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18550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D2517E4-76B4-4082-A379-A7711AE0E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BC872EFF-1BF5-45AA-9928-8CD7D16002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5612" cy="6858000"/>
          </a:xfrm>
        </p:spPr>
      </p:pic>
      <p:sp>
        <p:nvSpPr>
          <p:cNvPr id="15" name="Retângulo: Cantos Arredondados 14">
            <a:extLst>
              <a:ext uri="{FF2B5EF4-FFF2-40B4-BE49-F238E27FC236}">
                <a16:creationId xmlns:a16="http://schemas.microsoft.com/office/drawing/2014/main" id="{A1FE267C-1C6D-F38F-12EE-B4FF329ACA5D}"/>
              </a:ext>
            </a:extLst>
          </p:cNvPr>
          <p:cNvSpPr/>
          <p:nvPr/>
        </p:nvSpPr>
        <p:spPr>
          <a:xfrm>
            <a:off x="2570618" y="1373067"/>
            <a:ext cx="7709008" cy="903490"/>
          </a:xfrm>
          <a:custGeom>
            <a:avLst/>
            <a:gdLst>
              <a:gd name="connsiteX0" fmla="*/ 0 w 7709008"/>
              <a:gd name="connsiteY0" fmla="*/ 150585 h 903490"/>
              <a:gd name="connsiteX1" fmla="*/ 150585 w 7709008"/>
              <a:gd name="connsiteY1" fmla="*/ 0 h 903490"/>
              <a:gd name="connsiteX2" fmla="*/ 572262 w 7709008"/>
              <a:gd name="connsiteY2" fmla="*/ 0 h 903490"/>
              <a:gd name="connsiteX3" fmla="*/ 1068017 w 7709008"/>
              <a:gd name="connsiteY3" fmla="*/ 0 h 903490"/>
              <a:gd name="connsiteX4" fmla="*/ 1637851 w 7709008"/>
              <a:gd name="connsiteY4" fmla="*/ 0 h 903490"/>
              <a:gd name="connsiteX5" fmla="*/ 2059528 w 7709008"/>
              <a:gd name="connsiteY5" fmla="*/ 0 h 903490"/>
              <a:gd name="connsiteX6" fmla="*/ 2777518 w 7709008"/>
              <a:gd name="connsiteY6" fmla="*/ 0 h 903490"/>
              <a:gd name="connsiteX7" fmla="*/ 3347352 w 7709008"/>
              <a:gd name="connsiteY7" fmla="*/ 0 h 903490"/>
              <a:gd name="connsiteX8" fmla="*/ 4065342 w 7709008"/>
              <a:gd name="connsiteY8" fmla="*/ 0 h 903490"/>
              <a:gd name="connsiteX9" fmla="*/ 4709255 w 7709008"/>
              <a:gd name="connsiteY9" fmla="*/ 0 h 903490"/>
              <a:gd name="connsiteX10" fmla="*/ 5205010 w 7709008"/>
              <a:gd name="connsiteY10" fmla="*/ 0 h 903490"/>
              <a:gd name="connsiteX11" fmla="*/ 5848922 w 7709008"/>
              <a:gd name="connsiteY11" fmla="*/ 0 h 903490"/>
              <a:gd name="connsiteX12" fmla="*/ 6270599 w 7709008"/>
              <a:gd name="connsiteY12" fmla="*/ 0 h 903490"/>
              <a:gd name="connsiteX13" fmla="*/ 6840433 w 7709008"/>
              <a:gd name="connsiteY13" fmla="*/ 0 h 903490"/>
              <a:gd name="connsiteX14" fmla="*/ 7558423 w 7709008"/>
              <a:gd name="connsiteY14" fmla="*/ 0 h 903490"/>
              <a:gd name="connsiteX15" fmla="*/ 7709008 w 7709008"/>
              <a:gd name="connsiteY15" fmla="*/ 150585 h 903490"/>
              <a:gd name="connsiteX16" fmla="*/ 7709008 w 7709008"/>
              <a:gd name="connsiteY16" fmla="*/ 457768 h 903490"/>
              <a:gd name="connsiteX17" fmla="*/ 7709008 w 7709008"/>
              <a:gd name="connsiteY17" fmla="*/ 752905 h 903490"/>
              <a:gd name="connsiteX18" fmla="*/ 7558423 w 7709008"/>
              <a:gd name="connsiteY18" fmla="*/ 903490 h 903490"/>
              <a:gd name="connsiteX19" fmla="*/ 6988589 w 7709008"/>
              <a:gd name="connsiteY19" fmla="*/ 903490 h 903490"/>
              <a:gd name="connsiteX20" fmla="*/ 6270599 w 7709008"/>
              <a:gd name="connsiteY20" fmla="*/ 903490 h 903490"/>
              <a:gd name="connsiteX21" fmla="*/ 5626687 w 7709008"/>
              <a:gd name="connsiteY21" fmla="*/ 903490 h 903490"/>
              <a:gd name="connsiteX22" fmla="*/ 4908696 w 7709008"/>
              <a:gd name="connsiteY22" fmla="*/ 903490 h 903490"/>
              <a:gd name="connsiteX23" fmla="*/ 4264784 w 7709008"/>
              <a:gd name="connsiteY23" fmla="*/ 903490 h 903490"/>
              <a:gd name="connsiteX24" fmla="*/ 3843107 w 7709008"/>
              <a:gd name="connsiteY24" fmla="*/ 903490 h 903490"/>
              <a:gd name="connsiteX25" fmla="*/ 3199195 w 7709008"/>
              <a:gd name="connsiteY25" fmla="*/ 903490 h 903490"/>
              <a:gd name="connsiteX26" fmla="*/ 2703440 w 7709008"/>
              <a:gd name="connsiteY26" fmla="*/ 903490 h 903490"/>
              <a:gd name="connsiteX27" fmla="*/ 2281763 w 7709008"/>
              <a:gd name="connsiteY27" fmla="*/ 903490 h 903490"/>
              <a:gd name="connsiteX28" fmla="*/ 1934164 w 7709008"/>
              <a:gd name="connsiteY28" fmla="*/ 903490 h 903490"/>
              <a:gd name="connsiteX29" fmla="*/ 1512488 w 7709008"/>
              <a:gd name="connsiteY29" fmla="*/ 903490 h 903490"/>
              <a:gd name="connsiteX30" fmla="*/ 1090811 w 7709008"/>
              <a:gd name="connsiteY30" fmla="*/ 903490 h 903490"/>
              <a:gd name="connsiteX31" fmla="*/ 150585 w 7709008"/>
              <a:gd name="connsiteY31" fmla="*/ 903490 h 903490"/>
              <a:gd name="connsiteX32" fmla="*/ 0 w 7709008"/>
              <a:gd name="connsiteY32" fmla="*/ 752905 h 903490"/>
              <a:gd name="connsiteX33" fmla="*/ 0 w 7709008"/>
              <a:gd name="connsiteY33" fmla="*/ 469815 h 903490"/>
              <a:gd name="connsiteX34" fmla="*/ 0 w 7709008"/>
              <a:gd name="connsiteY34" fmla="*/ 150585 h 9034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709008" h="903490" fill="none" extrusionOk="0">
                <a:moveTo>
                  <a:pt x="0" y="150585"/>
                </a:moveTo>
                <a:cubicBezTo>
                  <a:pt x="21098" y="61835"/>
                  <a:pt x="66859" y="3881"/>
                  <a:pt x="150585" y="0"/>
                </a:cubicBezTo>
                <a:cubicBezTo>
                  <a:pt x="254816" y="-38952"/>
                  <a:pt x="467018" y="32267"/>
                  <a:pt x="572262" y="0"/>
                </a:cubicBezTo>
                <a:cubicBezTo>
                  <a:pt x="677506" y="-32267"/>
                  <a:pt x="836131" y="28742"/>
                  <a:pt x="1068017" y="0"/>
                </a:cubicBezTo>
                <a:cubicBezTo>
                  <a:pt x="1299904" y="-28742"/>
                  <a:pt x="1418046" y="14120"/>
                  <a:pt x="1637851" y="0"/>
                </a:cubicBezTo>
                <a:cubicBezTo>
                  <a:pt x="1857656" y="-14120"/>
                  <a:pt x="1951715" y="7167"/>
                  <a:pt x="2059528" y="0"/>
                </a:cubicBezTo>
                <a:cubicBezTo>
                  <a:pt x="2167341" y="-7167"/>
                  <a:pt x="2449474" y="44468"/>
                  <a:pt x="2777518" y="0"/>
                </a:cubicBezTo>
                <a:cubicBezTo>
                  <a:pt x="3105562" y="-44468"/>
                  <a:pt x="3186393" y="51048"/>
                  <a:pt x="3347352" y="0"/>
                </a:cubicBezTo>
                <a:cubicBezTo>
                  <a:pt x="3508311" y="-51048"/>
                  <a:pt x="3788207" y="56812"/>
                  <a:pt x="4065342" y="0"/>
                </a:cubicBezTo>
                <a:cubicBezTo>
                  <a:pt x="4342477" y="-56812"/>
                  <a:pt x="4404630" y="15893"/>
                  <a:pt x="4709255" y="0"/>
                </a:cubicBezTo>
                <a:cubicBezTo>
                  <a:pt x="5013880" y="-15893"/>
                  <a:pt x="5096396" y="14283"/>
                  <a:pt x="5205010" y="0"/>
                </a:cubicBezTo>
                <a:cubicBezTo>
                  <a:pt x="5313625" y="-14283"/>
                  <a:pt x="5691865" y="38340"/>
                  <a:pt x="5848922" y="0"/>
                </a:cubicBezTo>
                <a:cubicBezTo>
                  <a:pt x="6005979" y="-38340"/>
                  <a:pt x="6151013" y="5524"/>
                  <a:pt x="6270599" y="0"/>
                </a:cubicBezTo>
                <a:cubicBezTo>
                  <a:pt x="6390185" y="-5524"/>
                  <a:pt x="6711939" y="54781"/>
                  <a:pt x="6840433" y="0"/>
                </a:cubicBezTo>
                <a:cubicBezTo>
                  <a:pt x="6968927" y="-54781"/>
                  <a:pt x="7402760" y="59"/>
                  <a:pt x="7558423" y="0"/>
                </a:cubicBezTo>
                <a:cubicBezTo>
                  <a:pt x="7649614" y="-12494"/>
                  <a:pt x="7712616" y="64579"/>
                  <a:pt x="7709008" y="150585"/>
                </a:cubicBezTo>
                <a:cubicBezTo>
                  <a:pt x="7738828" y="300016"/>
                  <a:pt x="7685387" y="366145"/>
                  <a:pt x="7709008" y="457768"/>
                </a:cubicBezTo>
                <a:cubicBezTo>
                  <a:pt x="7732629" y="549391"/>
                  <a:pt x="7679920" y="649070"/>
                  <a:pt x="7709008" y="752905"/>
                </a:cubicBezTo>
                <a:cubicBezTo>
                  <a:pt x="7692803" y="818707"/>
                  <a:pt x="7651492" y="911464"/>
                  <a:pt x="7558423" y="903490"/>
                </a:cubicBezTo>
                <a:cubicBezTo>
                  <a:pt x="7402808" y="910003"/>
                  <a:pt x="7163995" y="853575"/>
                  <a:pt x="6988589" y="903490"/>
                </a:cubicBezTo>
                <a:cubicBezTo>
                  <a:pt x="6813183" y="953405"/>
                  <a:pt x="6610553" y="882977"/>
                  <a:pt x="6270599" y="903490"/>
                </a:cubicBezTo>
                <a:cubicBezTo>
                  <a:pt x="5930645" y="924003"/>
                  <a:pt x="5814038" y="865759"/>
                  <a:pt x="5626687" y="903490"/>
                </a:cubicBezTo>
                <a:cubicBezTo>
                  <a:pt x="5439336" y="941221"/>
                  <a:pt x="5075552" y="868200"/>
                  <a:pt x="4908696" y="903490"/>
                </a:cubicBezTo>
                <a:cubicBezTo>
                  <a:pt x="4741840" y="938780"/>
                  <a:pt x="4547853" y="899722"/>
                  <a:pt x="4264784" y="903490"/>
                </a:cubicBezTo>
                <a:cubicBezTo>
                  <a:pt x="3981715" y="907258"/>
                  <a:pt x="3949480" y="854027"/>
                  <a:pt x="3843107" y="903490"/>
                </a:cubicBezTo>
                <a:cubicBezTo>
                  <a:pt x="3736734" y="952953"/>
                  <a:pt x="3329043" y="830135"/>
                  <a:pt x="3199195" y="903490"/>
                </a:cubicBezTo>
                <a:cubicBezTo>
                  <a:pt x="3069347" y="976845"/>
                  <a:pt x="2948530" y="856418"/>
                  <a:pt x="2703440" y="903490"/>
                </a:cubicBezTo>
                <a:cubicBezTo>
                  <a:pt x="2458351" y="950562"/>
                  <a:pt x="2451170" y="865363"/>
                  <a:pt x="2281763" y="903490"/>
                </a:cubicBezTo>
                <a:cubicBezTo>
                  <a:pt x="2112356" y="941617"/>
                  <a:pt x="2011385" y="895152"/>
                  <a:pt x="1934164" y="903490"/>
                </a:cubicBezTo>
                <a:cubicBezTo>
                  <a:pt x="1856943" y="911828"/>
                  <a:pt x="1630626" y="881403"/>
                  <a:pt x="1512488" y="903490"/>
                </a:cubicBezTo>
                <a:cubicBezTo>
                  <a:pt x="1394350" y="925577"/>
                  <a:pt x="1192815" y="902168"/>
                  <a:pt x="1090811" y="903490"/>
                </a:cubicBezTo>
                <a:cubicBezTo>
                  <a:pt x="988807" y="904812"/>
                  <a:pt x="515360" y="800585"/>
                  <a:pt x="150585" y="903490"/>
                </a:cubicBezTo>
                <a:cubicBezTo>
                  <a:pt x="57698" y="887854"/>
                  <a:pt x="-21640" y="834628"/>
                  <a:pt x="0" y="752905"/>
                </a:cubicBezTo>
                <a:cubicBezTo>
                  <a:pt x="-30981" y="695700"/>
                  <a:pt x="14470" y="579002"/>
                  <a:pt x="0" y="469815"/>
                </a:cubicBezTo>
                <a:cubicBezTo>
                  <a:pt x="-14470" y="360628"/>
                  <a:pt x="12544" y="240493"/>
                  <a:pt x="0" y="150585"/>
                </a:cubicBezTo>
                <a:close/>
              </a:path>
              <a:path w="7709008" h="903490" stroke="0" extrusionOk="0">
                <a:moveTo>
                  <a:pt x="0" y="150585"/>
                </a:moveTo>
                <a:cubicBezTo>
                  <a:pt x="-7141" y="63014"/>
                  <a:pt x="50515" y="6344"/>
                  <a:pt x="150585" y="0"/>
                </a:cubicBezTo>
                <a:cubicBezTo>
                  <a:pt x="365841" y="-22036"/>
                  <a:pt x="640211" y="55668"/>
                  <a:pt x="868575" y="0"/>
                </a:cubicBezTo>
                <a:cubicBezTo>
                  <a:pt x="1096939" y="-55668"/>
                  <a:pt x="1216111" y="31292"/>
                  <a:pt x="1364331" y="0"/>
                </a:cubicBezTo>
                <a:cubicBezTo>
                  <a:pt x="1512551" y="-31292"/>
                  <a:pt x="1638638" y="48284"/>
                  <a:pt x="1786008" y="0"/>
                </a:cubicBezTo>
                <a:cubicBezTo>
                  <a:pt x="1933378" y="-48284"/>
                  <a:pt x="2162620" y="12575"/>
                  <a:pt x="2429920" y="0"/>
                </a:cubicBezTo>
                <a:cubicBezTo>
                  <a:pt x="2697220" y="-12575"/>
                  <a:pt x="2680879" y="10599"/>
                  <a:pt x="2925675" y="0"/>
                </a:cubicBezTo>
                <a:cubicBezTo>
                  <a:pt x="3170472" y="-10599"/>
                  <a:pt x="3378085" y="36425"/>
                  <a:pt x="3643666" y="0"/>
                </a:cubicBezTo>
                <a:cubicBezTo>
                  <a:pt x="3909247" y="-36425"/>
                  <a:pt x="3940618" y="16308"/>
                  <a:pt x="4065342" y="0"/>
                </a:cubicBezTo>
                <a:cubicBezTo>
                  <a:pt x="4190066" y="-16308"/>
                  <a:pt x="4490248" y="52152"/>
                  <a:pt x="4783333" y="0"/>
                </a:cubicBezTo>
                <a:cubicBezTo>
                  <a:pt x="5076418" y="-52152"/>
                  <a:pt x="4983527" y="37724"/>
                  <a:pt x="5130931" y="0"/>
                </a:cubicBezTo>
                <a:cubicBezTo>
                  <a:pt x="5278335" y="-37724"/>
                  <a:pt x="5547292" y="38256"/>
                  <a:pt x="5700765" y="0"/>
                </a:cubicBezTo>
                <a:cubicBezTo>
                  <a:pt x="5854238" y="-38256"/>
                  <a:pt x="6040530" y="37222"/>
                  <a:pt x="6270599" y="0"/>
                </a:cubicBezTo>
                <a:cubicBezTo>
                  <a:pt x="6500668" y="-37222"/>
                  <a:pt x="6562462" y="1442"/>
                  <a:pt x="6766354" y="0"/>
                </a:cubicBezTo>
                <a:cubicBezTo>
                  <a:pt x="6970246" y="-1442"/>
                  <a:pt x="7187289" y="23863"/>
                  <a:pt x="7558423" y="0"/>
                </a:cubicBezTo>
                <a:cubicBezTo>
                  <a:pt x="7652201" y="-13173"/>
                  <a:pt x="7704692" y="65751"/>
                  <a:pt x="7709008" y="150585"/>
                </a:cubicBezTo>
                <a:cubicBezTo>
                  <a:pt x="7710803" y="240063"/>
                  <a:pt x="7701042" y="359882"/>
                  <a:pt x="7709008" y="451745"/>
                </a:cubicBezTo>
                <a:cubicBezTo>
                  <a:pt x="7716974" y="543608"/>
                  <a:pt x="7678357" y="670090"/>
                  <a:pt x="7709008" y="752905"/>
                </a:cubicBezTo>
                <a:cubicBezTo>
                  <a:pt x="7707334" y="831035"/>
                  <a:pt x="7645553" y="902685"/>
                  <a:pt x="7558423" y="903490"/>
                </a:cubicBezTo>
                <a:cubicBezTo>
                  <a:pt x="7439532" y="922745"/>
                  <a:pt x="7337499" y="873984"/>
                  <a:pt x="7210824" y="903490"/>
                </a:cubicBezTo>
                <a:cubicBezTo>
                  <a:pt x="7084149" y="932996"/>
                  <a:pt x="6791089" y="870955"/>
                  <a:pt x="6492834" y="903490"/>
                </a:cubicBezTo>
                <a:cubicBezTo>
                  <a:pt x="6194579" y="936025"/>
                  <a:pt x="6199799" y="845268"/>
                  <a:pt x="5923000" y="903490"/>
                </a:cubicBezTo>
                <a:cubicBezTo>
                  <a:pt x="5646201" y="961712"/>
                  <a:pt x="5674872" y="869155"/>
                  <a:pt x="5501323" y="903490"/>
                </a:cubicBezTo>
                <a:cubicBezTo>
                  <a:pt x="5327774" y="937825"/>
                  <a:pt x="5192841" y="855932"/>
                  <a:pt x="4931490" y="903490"/>
                </a:cubicBezTo>
                <a:cubicBezTo>
                  <a:pt x="4670139" y="951048"/>
                  <a:pt x="4725366" y="894576"/>
                  <a:pt x="4583891" y="903490"/>
                </a:cubicBezTo>
                <a:cubicBezTo>
                  <a:pt x="4442416" y="912404"/>
                  <a:pt x="4316799" y="864523"/>
                  <a:pt x="4236293" y="903490"/>
                </a:cubicBezTo>
                <a:cubicBezTo>
                  <a:pt x="4155787" y="942457"/>
                  <a:pt x="3921247" y="883844"/>
                  <a:pt x="3666459" y="903490"/>
                </a:cubicBezTo>
                <a:cubicBezTo>
                  <a:pt x="3411671" y="923136"/>
                  <a:pt x="3353469" y="894315"/>
                  <a:pt x="3244782" y="903490"/>
                </a:cubicBezTo>
                <a:cubicBezTo>
                  <a:pt x="3136095" y="912665"/>
                  <a:pt x="2887397" y="826283"/>
                  <a:pt x="2600870" y="903490"/>
                </a:cubicBezTo>
                <a:cubicBezTo>
                  <a:pt x="2314343" y="980697"/>
                  <a:pt x="2270439" y="894356"/>
                  <a:pt x="2179193" y="903490"/>
                </a:cubicBezTo>
                <a:cubicBezTo>
                  <a:pt x="2087947" y="912624"/>
                  <a:pt x="1791963" y="879389"/>
                  <a:pt x="1535281" y="903490"/>
                </a:cubicBezTo>
                <a:cubicBezTo>
                  <a:pt x="1278599" y="927591"/>
                  <a:pt x="1349113" y="871697"/>
                  <a:pt x="1187682" y="903490"/>
                </a:cubicBezTo>
                <a:cubicBezTo>
                  <a:pt x="1026251" y="935283"/>
                  <a:pt x="371242" y="850684"/>
                  <a:pt x="150585" y="903490"/>
                </a:cubicBezTo>
                <a:cubicBezTo>
                  <a:pt x="69693" y="905599"/>
                  <a:pt x="8980" y="830702"/>
                  <a:pt x="0" y="752905"/>
                </a:cubicBezTo>
                <a:cubicBezTo>
                  <a:pt x="-10870" y="684508"/>
                  <a:pt x="7971" y="568189"/>
                  <a:pt x="0" y="451745"/>
                </a:cubicBezTo>
                <a:cubicBezTo>
                  <a:pt x="-7971" y="335301"/>
                  <a:pt x="14431" y="297391"/>
                  <a:pt x="0" y="150585"/>
                </a:cubicBezTo>
                <a:close/>
              </a:path>
            </a:pathLst>
          </a:custGeom>
          <a:solidFill>
            <a:schemeClr val="bg1"/>
          </a:solidFill>
          <a:ln w="12700"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rgbClr val="000000"/>
                </a:solidFill>
                <a:highlight>
                  <a:srgbClr val="FFFFFF"/>
                </a:highlight>
                <a:latin typeface="Arial Rounded MT Bold" panose="020F07040305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Os gestores públicos têm investido </a:t>
            </a:r>
            <a:r>
              <a:rPr lang="pt-BR" sz="1600" b="1" dirty="0">
                <a:solidFill>
                  <a:srgbClr val="000000"/>
                </a:solidFill>
                <a:highlight>
                  <a:srgbClr val="FFFFFF"/>
                </a:highlight>
                <a:latin typeface="Arial Rounded MT Bold" panose="020F07040305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25%</a:t>
            </a:r>
            <a:r>
              <a:rPr lang="pt-BR" sz="1600" dirty="0">
                <a:solidFill>
                  <a:srgbClr val="000000"/>
                </a:solidFill>
                <a:highlight>
                  <a:srgbClr val="FFFFFF"/>
                </a:highlight>
                <a:latin typeface="Arial Rounded MT Bold" panose="020F07040305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dos recursos na Educação, mas os </a:t>
            </a:r>
            <a:r>
              <a:rPr lang="pt-BR" sz="1600" b="1" dirty="0">
                <a:solidFill>
                  <a:srgbClr val="000000"/>
                </a:solidFill>
                <a:highlight>
                  <a:srgbClr val="FFFFFF"/>
                </a:highlight>
                <a:latin typeface="Arial Rounded MT Bold" panose="020F07040305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índices educacionais</a:t>
            </a:r>
            <a:r>
              <a:rPr lang="pt-BR" sz="1600" dirty="0">
                <a:solidFill>
                  <a:srgbClr val="000000"/>
                </a:solidFill>
                <a:latin typeface="Arial Rounded MT Bold" panose="020F07040305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se a</a:t>
            </a:r>
            <a:r>
              <a:rPr lang="pt-BR" sz="1600" dirty="0">
                <a:solidFill>
                  <a:srgbClr val="000000"/>
                </a:solidFill>
                <a:highlight>
                  <a:srgbClr val="FFFFFF"/>
                </a:highlight>
                <a:latin typeface="Arial Rounded MT Bold" panose="020F07040305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presentam extremamente deficientes no </a:t>
            </a:r>
            <a:r>
              <a:rPr lang="pt-BR" sz="1600" b="1" dirty="0">
                <a:solidFill>
                  <a:srgbClr val="000000"/>
                </a:solidFill>
                <a:highlight>
                  <a:srgbClr val="FFFFFF"/>
                </a:highlight>
                <a:latin typeface="Arial Rounded MT Bold" panose="020F07040305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Pará</a:t>
            </a:r>
            <a:endParaRPr lang="pt-BR" sz="1600" b="1" dirty="0">
              <a:solidFill>
                <a:srgbClr val="000000"/>
              </a:solidFill>
              <a:latin typeface="Arial Rounded MT Bold" panose="020F0704030504030204" pitchFamily="34" charset="0"/>
              <a:ea typeface="Calibri"/>
              <a:cs typeface="Calibri" panose="020F0502020204030204" pitchFamily="34" charset="0"/>
              <a:sym typeface="Calibri"/>
            </a:endParaRPr>
          </a:p>
        </p:txBody>
      </p:sp>
      <p:sp>
        <p:nvSpPr>
          <p:cNvPr id="16" name="Retângulo 15">
            <a:extLst>
              <a:ext uri="{FF2B5EF4-FFF2-40B4-BE49-F238E27FC236}">
                <a16:creationId xmlns:a16="http://schemas.microsoft.com/office/drawing/2014/main" id="{C59852FF-94C3-5008-B55A-8A2B1CAEAA15}"/>
              </a:ext>
            </a:extLst>
          </p:cNvPr>
          <p:cNvSpPr/>
          <p:nvPr/>
        </p:nvSpPr>
        <p:spPr>
          <a:xfrm>
            <a:off x="2155735" y="143715"/>
            <a:ext cx="6855788" cy="5556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2000"/>
              </a:lnSpc>
            </a:pPr>
            <a:r>
              <a:rPr lang="pt-BR" sz="1600" dirty="0">
                <a:solidFill>
                  <a:srgbClr val="C00000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Determinante desse novo olhar sobre a Educação – o caso do Pará</a:t>
            </a:r>
          </a:p>
        </p:txBody>
      </p:sp>
      <p:graphicFrame>
        <p:nvGraphicFramePr>
          <p:cNvPr id="17" name="Gráfico 16">
            <a:extLst>
              <a:ext uri="{FF2B5EF4-FFF2-40B4-BE49-F238E27FC236}">
                <a16:creationId xmlns:a16="http://schemas.microsoft.com/office/drawing/2014/main" id="{A3D75BFA-B0DD-0B92-AF91-6A0F7B4E44F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03675700"/>
              </p:ext>
            </p:extLst>
          </p:nvPr>
        </p:nvGraphicFramePr>
        <p:xfrm>
          <a:off x="1487776" y="2573723"/>
          <a:ext cx="4812632" cy="271737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8" name="CaixaDeTexto 17">
            <a:extLst>
              <a:ext uri="{FF2B5EF4-FFF2-40B4-BE49-F238E27FC236}">
                <a16:creationId xmlns:a16="http://schemas.microsoft.com/office/drawing/2014/main" id="{9B6E6A33-DA12-5516-12BA-5AF78CEA2FFC}"/>
              </a:ext>
            </a:extLst>
          </p:cNvPr>
          <p:cNvSpPr txBox="1"/>
          <p:nvPr/>
        </p:nvSpPr>
        <p:spPr>
          <a:xfrm>
            <a:off x="1487776" y="5434552"/>
            <a:ext cx="4812632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1300" dirty="0">
                <a:solidFill>
                  <a:srgbClr val="00000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Em 2019, nos anos iniciais, o </a:t>
            </a:r>
            <a:r>
              <a:rPr lang="pt-BR" sz="13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 Rounded MT Bold" panose="020F07040305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Pará obteve nota superior à meta estipulada, mas ocupa a </a:t>
            </a:r>
            <a:r>
              <a:rPr lang="pt-BR" sz="1300" b="1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 Rounded MT Bold" panose="020F07040305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26ª posição</a:t>
            </a:r>
            <a:r>
              <a:rPr lang="pt-BR" sz="13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 Rounded MT Bold" panose="020F07040305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no país</a:t>
            </a:r>
            <a:endParaRPr lang="pt-BR" sz="1300" dirty="0">
              <a:latin typeface="Arial Rounded MT Bold" panose="020F07040305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19" name="Gráfico 18">
            <a:extLst>
              <a:ext uri="{FF2B5EF4-FFF2-40B4-BE49-F238E27FC236}">
                <a16:creationId xmlns:a16="http://schemas.microsoft.com/office/drawing/2014/main" id="{2110C328-683A-BEBD-6258-EA1A8BAD09D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09186589"/>
              </p:ext>
            </p:extLst>
          </p:nvPr>
        </p:nvGraphicFramePr>
        <p:xfrm>
          <a:off x="6926052" y="2573722"/>
          <a:ext cx="4812630" cy="271737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0" name="CaixaDeTexto 19">
            <a:extLst>
              <a:ext uri="{FF2B5EF4-FFF2-40B4-BE49-F238E27FC236}">
                <a16:creationId xmlns:a16="http://schemas.microsoft.com/office/drawing/2014/main" id="{7442DF10-6661-FDB5-ED75-CE8A367FEC58}"/>
              </a:ext>
            </a:extLst>
          </p:cNvPr>
          <p:cNvSpPr txBox="1"/>
          <p:nvPr/>
        </p:nvSpPr>
        <p:spPr>
          <a:xfrm>
            <a:off x="6926052" y="5434552"/>
            <a:ext cx="481263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13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 Rounded MT Bold" panose="020F07040305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Em 2019, nos anos finais, o Pará não conseguiu</a:t>
            </a:r>
            <a:r>
              <a:rPr lang="pt-BR" sz="1300" b="1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 Rounded MT Bold" panose="020F07040305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pt-BR" sz="13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 Rounded MT Bold" panose="020F07040305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alcançar a meta nacional</a:t>
            </a:r>
            <a:r>
              <a:rPr lang="pt-BR" sz="1300" b="1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 Rounded MT Bold" panose="020F07040305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</a:t>
            </a:r>
            <a:r>
              <a:rPr lang="pt-BR" sz="13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 Rounded MT Bold" panose="020F07040305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ocupando também o </a:t>
            </a:r>
            <a:r>
              <a:rPr lang="pt-BR" sz="1300" b="1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 Rounded MT Bold" panose="020F07040305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26º lugar</a:t>
            </a:r>
            <a:endParaRPr lang="pt-BR" sz="1300" dirty="0">
              <a:latin typeface="Arial Rounded MT Bold" panose="020F0704030504030204" pitchFamily="34" charset="0"/>
            </a:endParaRP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A2F02710-45A4-1526-2294-5E0A4822A168}"/>
              </a:ext>
            </a:extLst>
          </p:cNvPr>
          <p:cNvSpPr txBox="1"/>
          <p:nvPr/>
        </p:nvSpPr>
        <p:spPr>
          <a:xfrm>
            <a:off x="3781795" y="6254937"/>
            <a:ext cx="4812632" cy="307777"/>
          </a:xfrm>
          <a:custGeom>
            <a:avLst/>
            <a:gdLst>
              <a:gd name="connsiteX0" fmla="*/ 0 w 4812632"/>
              <a:gd name="connsiteY0" fmla="*/ 0 h 307777"/>
              <a:gd name="connsiteX1" fmla="*/ 630990 w 4812632"/>
              <a:gd name="connsiteY1" fmla="*/ 0 h 307777"/>
              <a:gd name="connsiteX2" fmla="*/ 1021347 w 4812632"/>
              <a:gd name="connsiteY2" fmla="*/ 0 h 307777"/>
              <a:gd name="connsiteX3" fmla="*/ 1411705 w 4812632"/>
              <a:gd name="connsiteY3" fmla="*/ 0 h 307777"/>
              <a:gd name="connsiteX4" fmla="*/ 1994569 w 4812632"/>
              <a:gd name="connsiteY4" fmla="*/ 0 h 307777"/>
              <a:gd name="connsiteX5" fmla="*/ 2433053 w 4812632"/>
              <a:gd name="connsiteY5" fmla="*/ 0 h 307777"/>
              <a:gd name="connsiteX6" fmla="*/ 2871537 w 4812632"/>
              <a:gd name="connsiteY6" fmla="*/ 0 h 307777"/>
              <a:gd name="connsiteX7" fmla="*/ 3502527 w 4812632"/>
              <a:gd name="connsiteY7" fmla="*/ 0 h 307777"/>
              <a:gd name="connsiteX8" fmla="*/ 4037264 w 4812632"/>
              <a:gd name="connsiteY8" fmla="*/ 0 h 307777"/>
              <a:gd name="connsiteX9" fmla="*/ 4812632 w 4812632"/>
              <a:gd name="connsiteY9" fmla="*/ 0 h 307777"/>
              <a:gd name="connsiteX10" fmla="*/ 4812632 w 4812632"/>
              <a:gd name="connsiteY10" fmla="*/ 307777 h 307777"/>
              <a:gd name="connsiteX11" fmla="*/ 4229769 w 4812632"/>
              <a:gd name="connsiteY11" fmla="*/ 307777 h 307777"/>
              <a:gd name="connsiteX12" fmla="*/ 3743158 w 4812632"/>
              <a:gd name="connsiteY12" fmla="*/ 307777 h 307777"/>
              <a:gd name="connsiteX13" fmla="*/ 3160295 w 4812632"/>
              <a:gd name="connsiteY13" fmla="*/ 307777 h 307777"/>
              <a:gd name="connsiteX14" fmla="*/ 2673684 w 4812632"/>
              <a:gd name="connsiteY14" fmla="*/ 307777 h 307777"/>
              <a:gd name="connsiteX15" fmla="*/ 2235200 w 4812632"/>
              <a:gd name="connsiteY15" fmla="*/ 307777 h 307777"/>
              <a:gd name="connsiteX16" fmla="*/ 1844842 w 4812632"/>
              <a:gd name="connsiteY16" fmla="*/ 307777 h 307777"/>
              <a:gd name="connsiteX17" fmla="*/ 1261979 w 4812632"/>
              <a:gd name="connsiteY17" fmla="*/ 307777 h 307777"/>
              <a:gd name="connsiteX18" fmla="*/ 823495 w 4812632"/>
              <a:gd name="connsiteY18" fmla="*/ 307777 h 307777"/>
              <a:gd name="connsiteX19" fmla="*/ 0 w 4812632"/>
              <a:gd name="connsiteY19" fmla="*/ 307777 h 307777"/>
              <a:gd name="connsiteX20" fmla="*/ 0 w 4812632"/>
              <a:gd name="connsiteY20" fmla="*/ 0 h 307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812632" h="307777" fill="none" extrusionOk="0">
                <a:moveTo>
                  <a:pt x="0" y="0"/>
                </a:moveTo>
                <a:cubicBezTo>
                  <a:pt x="148956" y="-17152"/>
                  <a:pt x="449039" y="71209"/>
                  <a:pt x="630990" y="0"/>
                </a:cubicBezTo>
                <a:cubicBezTo>
                  <a:pt x="812941" y="-71209"/>
                  <a:pt x="843243" y="10172"/>
                  <a:pt x="1021347" y="0"/>
                </a:cubicBezTo>
                <a:cubicBezTo>
                  <a:pt x="1199451" y="-10172"/>
                  <a:pt x="1278734" y="21093"/>
                  <a:pt x="1411705" y="0"/>
                </a:cubicBezTo>
                <a:cubicBezTo>
                  <a:pt x="1544676" y="-21093"/>
                  <a:pt x="1757790" y="14875"/>
                  <a:pt x="1994569" y="0"/>
                </a:cubicBezTo>
                <a:cubicBezTo>
                  <a:pt x="2231348" y="-14875"/>
                  <a:pt x="2329434" y="42931"/>
                  <a:pt x="2433053" y="0"/>
                </a:cubicBezTo>
                <a:cubicBezTo>
                  <a:pt x="2536672" y="-42931"/>
                  <a:pt x="2688664" y="25735"/>
                  <a:pt x="2871537" y="0"/>
                </a:cubicBezTo>
                <a:cubicBezTo>
                  <a:pt x="3054410" y="-25735"/>
                  <a:pt x="3277925" y="6162"/>
                  <a:pt x="3502527" y="0"/>
                </a:cubicBezTo>
                <a:cubicBezTo>
                  <a:pt x="3727129" y="-6162"/>
                  <a:pt x="3859539" y="36871"/>
                  <a:pt x="4037264" y="0"/>
                </a:cubicBezTo>
                <a:cubicBezTo>
                  <a:pt x="4214989" y="-36871"/>
                  <a:pt x="4590409" y="46763"/>
                  <a:pt x="4812632" y="0"/>
                </a:cubicBezTo>
                <a:cubicBezTo>
                  <a:pt x="4849437" y="80886"/>
                  <a:pt x="4796524" y="245407"/>
                  <a:pt x="4812632" y="307777"/>
                </a:cubicBezTo>
                <a:cubicBezTo>
                  <a:pt x="4562678" y="330297"/>
                  <a:pt x="4416757" y="271237"/>
                  <a:pt x="4229769" y="307777"/>
                </a:cubicBezTo>
                <a:cubicBezTo>
                  <a:pt x="4042781" y="344317"/>
                  <a:pt x="3955189" y="265663"/>
                  <a:pt x="3743158" y="307777"/>
                </a:cubicBezTo>
                <a:cubicBezTo>
                  <a:pt x="3531127" y="349891"/>
                  <a:pt x="3424952" y="298862"/>
                  <a:pt x="3160295" y="307777"/>
                </a:cubicBezTo>
                <a:cubicBezTo>
                  <a:pt x="2895638" y="316692"/>
                  <a:pt x="2861340" y="306189"/>
                  <a:pt x="2673684" y="307777"/>
                </a:cubicBezTo>
                <a:cubicBezTo>
                  <a:pt x="2486028" y="309365"/>
                  <a:pt x="2441700" y="291915"/>
                  <a:pt x="2235200" y="307777"/>
                </a:cubicBezTo>
                <a:cubicBezTo>
                  <a:pt x="2028700" y="323639"/>
                  <a:pt x="1992737" y="280019"/>
                  <a:pt x="1844842" y="307777"/>
                </a:cubicBezTo>
                <a:cubicBezTo>
                  <a:pt x="1696947" y="335535"/>
                  <a:pt x="1531680" y="305683"/>
                  <a:pt x="1261979" y="307777"/>
                </a:cubicBezTo>
                <a:cubicBezTo>
                  <a:pt x="992278" y="309871"/>
                  <a:pt x="966843" y="268923"/>
                  <a:pt x="823495" y="307777"/>
                </a:cubicBezTo>
                <a:cubicBezTo>
                  <a:pt x="680147" y="346631"/>
                  <a:pt x="316078" y="299408"/>
                  <a:pt x="0" y="307777"/>
                </a:cubicBezTo>
                <a:cubicBezTo>
                  <a:pt x="-13854" y="229464"/>
                  <a:pt x="10778" y="67995"/>
                  <a:pt x="0" y="0"/>
                </a:cubicBezTo>
                <a:close/>
              </a:path>
              <a:path w="4812632" h="307777" stroke="0" extrusionOk="0">
                <a:moveTo>
                  <a:pt x="0" y="0"/>
                </a:moveTo>
                <a:cubicBezTo>
                  <a:pt x="165237" y="-43314"/>
                  <a:pt x="227802" y="1236"/>
                  <a:pt x="390358" y="0"/>
                </a:cubicBezTo>
                <a:cubicBezTo>
                  <a:pt x="552914" y="-1236"/>
                  <a:pt x="693870" y="19760"/>
                  <a:pt x="925095" y="0"/>
                </a:cubicBezTo>
                <a:cubicBezTo>
                  <a:pt x="1156320" y="-19760"/>
                  <a:pt x="1352098" y="24956"/>
                  <a:pt x="1507958" y="0"/>
                </a:cubicBezTo>
                <a:cubicBezTo>
                  <a:pt x="1663818" y="-24956"/>
                  <a:pt x="1864001" y="49826"/>
                  <a:pt x="2042695" y="0"/>
                </a:cubicBezTo>
                <a:cubicBezTo>
                  <a:pt x="2221389" y="-49826"/>
                  <a:pt x="2402186" y="30496"/>
                  <a:pt x="2529305" y="0"/>
                </a:cubicBezTo>
                <a:cubicBezTo>
                  <a:pt x="2656424" y="-30496"/>
                  <a:pt x="2893210" y="37816"/>
                  <a:pt x="3112169" y="0"/>
                </a:cubicBezTo>
                <a:cubicBezTo>
                  <a:pt x="3331128" y="-37816"/>
                  <a:pt x="3524908" y="52423"/>
                  <a:pt x="3646906" y="0"/>
                </a:cubicBezTo>
                <a:cubicBezTo>
                  <a:pt x="3768904" y="-52423"/>
                  <a:pt x="3968368" y="20826"/>
                  <a:pt x="4229769" y="0"/>
                </a:cubicBezTo>
                <a:cubicBezTo>
                  <a:pt x="4491170" y="-20826"/>
                  <a:pt x="4627464" y="3718"/>
                  <a:pt x="4812632" y="0"/>
                </a:cubicBezTo>
                <a:cubicBezTo>
                  <a:pt x="4828612" y="113958"/>
                  <a:pt x="4779603" y="188492"/>
                  <a:pt x="4812632" y="307777"/>
                </a:cubicBezTo>
                <a:cubicBezTo>
                  <a:pt x="4674184" y="318436"/>
                  <a:pt x="4481656" y="287790"/>
                  <a:pt x="4374148" y="307777"/>
                </a:cubicBezTo>
                <a:cubicBezTo>
                  <a:pt x="4266640" y="327764"/>
                  <a:pt x="3925347" y="242541"/>
                  <a:pt x="3743158" y="307777"/>
                </a:cubicBezTo>
                <a:cubicBezTo>
                  <a:pt x="3560969" y="373013"/>
                  <a:pt x="3450945" y="294274"/>
                  <a:pt x="3352800" y="307777"/>
                </a:cubicBezTo>
                <a:cubicBezTo>
                  <a:pt x="3254655" y="321280"/>
                  <a:pt x="3100691" y="293249"/>
                  <a:pt x="2962442" y="307777"/>
                </a:cubicBezTo>
                <a:cubicBezTo>
                  <a:pt x="2824193" y="322305"/>
                  <a:pt x="2599886" y="288931"/>
                  <a:pt x="2379579" y="307777"/>
                </a:cubicBezTo>
                <a:cubicBezTo>
                  <a:pt x="2159272" y="326623"/>
                  <a:pt x="2152615" y="286084"/>
                  <a:pt x="1941095" y="307777"/>
                </a:cubicBezTo>
                <a:cubicBezTo>
                  <a:pt x="1729575" y="329470"/>
                  <a:pt x="1631759" y="276374"/>
                  <a:pt x="1406358" y="307777"/>
                </a:cubicBezTo>
                <a:cubicBezTo>
                  <a:pt x="1180957" y="339180"/>
                  <a:pt x="1121615" y="272683"/>
                  <a:pt x="967874" y="307777"/>
                </a:cubicBezTo>
                <a:cubicBezTo>
                  <a:pt x="814133" y="342871"/>
                  <a:pt x="762364" y="261288"/>
                  <a:pt x="577516" y="307777"/>
                </a:cubicBezTo>
                <a:cubicBezTo>
                  <a:pt x="392668" y="354266"/>
                  <a:pt x="271434" y="290800"/>
                  <a:pt x="0" y="307777"/>
                </a:cubicBezTo>
                <a:cubicBezTo>
                  <a:pt x="-21369" y="174275"/>
                  <a:pt x="36690" y="117338"/>
                  <a:pt x="0" y="0"/>
                </a:cubicBezTo>
                <a:close/>
              </a:path>
            </a:pathLst>
          </a:custGeom>
          <a:solidFill>
            <a:srgbClr val="FFC000"/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56686024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>
            <a:spAutoFit/>
          </a:bodyPr>
          <a:lstStyle/>
          <a:p>
            <a:pPr algn="ctr"/>
            <a:r>
              <a:rPr lang="pt-BR" sz="1400" b="1" dirty="0">
                <a:solidFill>
                  <a:srgbClr val="00000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Alunos sem saber ler, sem estarem alfabetizados</a:t>
            </a:r>
            <a:endParaRPr lang="pt-BR" sz="1400" b="1" dirty="0">
              <a:latin typeface="Arial Rounded MT Bold" panose="020F0704030504030204" pitchFamily="34" charset="0"/>
              <a:cs typeface="Calibri" panose="020F0502020204030204" pitchFamily="34" charset="0"/>
            </a:endParaRPr>
          </a:p>
        </p:txBody>
      </p:sp>
      <p:sp>
        <p:nvSpPr>
          <p:cNvPr id="22" name="Seta: Curva para a Direita 21">
            <a:extLst>
              <a:ext uri="{FF2B5EF4-FFF2-40B4-BE49-F238E27FC236}">
                <a16:creationId xmlns:a16="http://schemas.microsoft.com/office/drawing/2014/main" id="{87A098F3-A2E5-4AB1-8FF2-F81EFA002B8A}"/>
              </a:ext>
            </a:extLst>
          </p:cNvPr>
          <p:cNvSpPr/>
          <p:nvPr/>
        </p:nvSpPr>
        <p:spPr>
          <a:xfrm>
            <a:off x="3140113" y="5957772"/>
            <a:ext cx="481263" cy="558775"/>
          </a:xfrm>
          <a:prstGeom prst="curved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tx1"/>
              </a:solidFill>
            </a:endParaRPr>
          </a:p>
        </p:txBody>
      </p:sp>
      <p:sp>
        <p:nvSpPr>
          <p:cNvPr id="23" name="Seta: Curva para a Esquerda 22">
            <a:extLst>
              <a:ext uri="{FF2B5EF4-FFF2-40B4-BE49-F238E27FC236}">
                <a16:creationId xmlns:a16="http://schemas.microsoft.com/office/drawing/2014/main" id="{93457584-EEEA-78BB-160B-8B2A430E374F}"/>
              </a:ext>
            </a:extLst>
          </p:cNvPr>
          <p:cNvSpPr/>
          <p:nvPr/>
        </p:nvSpPr>
        <p:spPr>
          <a:xfrm>
            <a:off x="8770892" y="5957772"/>
            <a:ext cx="481263" cy="558775"/>
          </a:xfrm>
          <a:prstGeom prst="curvedLef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37424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D2517E4-76B4-4082-A379-A7711AE0E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BC872EFF-1BF5-45AA-9928-8CD7D16002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5612" cy="6858000"/>
          </a:xfrm>
        </p:spPr>
      </p:pic>
      <p:graphicFrame>
        <p:nvGraphicFramePr>
          <p:cNvPr id="3" name="Objeto 2">
            <a:extLst>
              <a:ext uri="{FF2B5EF4-FFF2-40B4-BE49-F238E27FC236}">
                <a16:creationId xmlns:a16="http://schemas.microsoft.com/office/drawing/2014/main" id="{57A65DE8-8ED8-4BA0-14B1-E8761558CB3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24382618"/>
              </p:ext>
            </p:extLst>
          </p:nvPr>
        </p:nvGraphicFramePr>
        <p:xfrm>
          <a:off x="1930494" y="2656836"/>
          <a:ext cx="1454487" cy="15029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m de Bitmap" r:id="rId3" imgW="2857680" imgH="2952720" progId="Paint.Picture">
                  <p:embed/>
                </p:oleObj>
              </mc:Choice>
              <mc:Fallback>
                <p:oleObj name="Imagem de Bitmap" r:id="rId3" imgW="2857680" imgH="2952720" progId="Paint.Picture">
                  <p:embed/>
                  <p:pic>
                    <p:nvPicPr>
                      <p:cNvPr id="3" name="Objeto 2">
                        <a:extLst>
                          <a:ext uri="{FF2B5EF4-FFF2-40B4-BE49-F238E27FC236}">
                            <a16:creationId xmlns:a16="http://schemas.microsoft.com/office/drawing/2014/main" id="{57A65DE8-8ED8-4BA0-14B1-E8761558CB3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930494" y="2656836"/>
                        <a:ext cx="1454487" cy="15029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Objeto 3">
            <a:extLst>
              <a:ext uri="{FF2B5EF4-FFF2-40B4-BE49-F238E27FC236}">
                <a16:creationId xmlns:a16="http://schemas.microsoft.com/office/drawing/2014/main" id="{AEEB270E-D086-A775-C296-B2093F4C68B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28775817"/>
              </p:ext>
            </p:extLst>
          </p:nvPr>
        </p:nvGraphicFramePr>
        <p:xfrm>
          <a:off x="3928624" y="1771003"/>
          <a:ext cx="4909621" cy="441314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m de Bitmap" r:id="rId5" imgW="6410160" imgH="5762520" progId="Paint.Picture">
                  <p:embed/>
                </p:oleObj>
              </mc:Choice>
              <mc:Fallback>
                <p:oleObj name="Imagem de Bitmap" r:id="rId5" imgW="6410160" imgH="5762520" progId="Paint.Picture">
                  <p:embed/>
                  <p:pic>
                    <p:nvPicPr>
                      <p:cNvPr id="4" name="Objeto 3">
                        <a:extLst>
                          <a:ext uri="{FF2B5EF4-FFF2-40B4-BE49-F238E27FC236}">
                            <a16:creationId xmlns:a16="http://schemas.microsoft.com/office/drawing/2014/main" id="{AEEB270E-D086-A775-C296-B2093F4C68B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928624" y="1771003"/>
                        <a:ext cx="4909621" cy="441314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CaixaDeTexto 5">
            <a:extLst>
              <a:ext uri="{FF2B5EF4-FFF2-40B4-BE49-F238E27FC236}">
                <a16:creationId xmlns:a16="http://schemas.microsoft.com/office/drawing/2014/main" id="{9BFC0D6A-60EC-0E43-929E-588AD83AF06A}"/>
              </a:ext>
            </a:extLst>
          </p:cNvPr>
          <p:cNvSpPr txBox="1"/>
          <p:nvPr/>
        </p:nvSpPr>
        <p:spPr>
          <a:xfrm>
            <a:off x="1930494" y="4254137"/>
            <a:ext cx="117404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800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Fonte: UNICEF</a:t>
            </a:r>
          </a:p>
        </p:txBody>
      </p:sp>
      <p:pic>
        <p:nvPicPr>
          <p:cNvPr id="8" name="Picture 2" descr="Vetores e ilustrações de Fornecimento para download gratuito | Freepik">
            <a:extLst>
              <a:ext uri="{FF2B5EF4-FFF2-40B4-BE49-F238E27FC236}">
                <a16:creationId xmlns:a16="http://schemas.microsoft.com/office/drawing/2014/main" id="{FF771122-7DA8-74DA-7A11-C63F0370AC5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31" t="7091" r="9960" b="6296"/>
          <a:stretch/>
        </p:blipFill>
        <p:spPr bwMode="auto">
          <a:xfrm rot="19563976">
            <a:off x="9642620" y="2436652"/>
            <a:ext cx="1748619" cy="1853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01B1D251-BA86-6101-2F97-452BD148AD08}"/>
              </a:ext>
            </a:extLst>
          </p:cNvPr>
          <p:cNvSpPr txBox="1"/>
          <p:nvPr/>
        </p:nvSpPr>
        <p:spPr>
          <a:xfrm rot="19595068">
            <a:off x="9803062" y="3032439"/>
            <a:ext cx="1558080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pt-BR" sz="1800" b="1" dirty="0">
                <a:solidFill>
                  <a:srgbClr val="C00000"/>
                </a:solidFill>
                <a:latin typeface="Abadi" panose="020B0604020104020204" pitchFamily="34" charset="0"/>
              </a:rPr>
              <a:t>Dificuldades para avançar</a:t>
            </a: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139BC182-9A7D-56AA-EA1D-93E4CE4E165B}"/>
              </a:ext>
            </a:extLst>
          </p:cNvPr>
          <p:cNvSpPr/>
          <p:nvPr/>
        </p:nvSpPr>
        <p:spPr>
          <a:xfrm>
            <a:off x="3384981" y="118156"/>
            <a:ext cx="4004184" cy="5556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2000"/>
              </a:lnSpc>
            </a:pPr>
            <a:r>
              <a:rPr lang="pt-BR" sz="1600" dirty="0">
                <a:solidFill>
                  <a:srgbClr val="C00000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Distorção Idade-Série no Pará - 2020</a:t>
            </a:r>
          </a:p>
        </p:txBody>
      </p:sp>
    </p:spTree>
    <p:extLst>
      <p:ext uri="{BB962C8B-B14F-4D97-AF65-F5344CB8AC3E}">
        <p14:creationId xmlns:p14="http://schemas.microsoft.com/office/powerpoint/2010/main" val="18648252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D2517E4-76B4-4082-A379-A7711AE0E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BC872EFF-1BF5-45AA-9928-8CD7D16002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2400"/>
            <a:ext cx="12195612" cy="6858000"/>
          </a:xfrm>
        </p:spPr>
      </p:pic>
      <p:sp>
        <p:nvSpPr>
          <p:cNvPr id="4" name="Seta: para a Direita 3">
            <a:extLst>
              <a:ext uri="{FF2B5EF4-FFF2-40B4-BE49-F238E27FC236}">
                <a16:creationId xmlns:a16="http://schemas.microsoft.com/office/drawing/2014/main" id="{B8161337-545E-C547-2564-88C7F026C3A3}"/>
              </a:ext>
            </a:extLst>
          </p:cNvPr>
          <p:cNvSpPr/>
          <p:nvPr/>
        </p:nvSpPr>
        <p:spPr>
          <a:xfrm>
            <a:off x="1890153" y="3346600"/>
            <a:ext cx="9463647" cy="464900"/>
          </a:xfrm>
          <a:prstGeom prst="right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6" name="Fluxograma: Conector 5">
            <a:extLst>
              <a:ext uri="{FF2B5EF4-FFF2-40B4-BE49-F238E27FC236}">
                <a16:creationId xmlns:a16="http://schemas.microsoft.com/office/drawing/2014/main" id="{184E1B91-A3C0-82C4-BA35-7D7C1CA15F94}"/>
              </a:ext>
            </a:extLst>
          </p:cNvPr>
          <p:cNvSpPr/>
          <p:nvPr/>
        </p:nvSpPr>
        <p:spPr>
          <a:xfrm>
            <a:off x="1599643" y="3291073"/>
            <a:ext cx="519199" cy="50481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Fluxograma: Conector 6">
            <a:extLst>
              <a:ext uri="{FF2B5EF4-FFF2-40B4-BE49-F238E27FC236}">
                <a16:creationId xmlns:a16="http://schemas.microsoft.com/office/drawing/2014/main" id="{4F9C02AD-6783-5E6C-1CA6-09BCEB358B68}"/>
              </a:ext>
            </a:extLst>
          </p:cNvPr>
          <p:cNvSpPr/>
          <p:nvPr/>
        </p:nvSpPr>
        <p:spPr>
          <a:xfrm>
            <a:off x="3192660" y="3306688"/>
            <a:ext cx="519199" cy="50481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Fluxograma: Conector 7">
            <a:extLst>
              <a:ext uri="{FF2B5EF4-FFF2-40B4-BE49-F238E27FC236}">
                <a16:creationId xmlns:a16="http://schemas.microsoft.com/office/drawing/2014/main" id="{38459B69-BA7E-485F-7236-733921240230}"/>
              </a:ext>
            </a:extLst>
          </p:cNvPr>
          <p:cNvSpPr/>
          <p:nvPr/>
        </p:nvSpPr>
        <p:spPr>
          <a:xfrm>
            <a:off x="5635584" y="3326645"/>
            <a:ext cx="519199" cy="50481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Fluxograma: Conector 8">
            <a:extLst>
              <a:ext uri="{FF2B5EF4-FFF2-40B4-BE49-F238E27FC236}">
                <a16:creationId xmlns:a16="http://schemas.microsoft.com/office/drawing/2014/main" id="{08D2F00A-1432-8900-937C-7C12EF5B2001}"/>
              </a:ext>
            </a:extLst>
          </p:cNvPr>
          <p:cNvSpPr/>
          <p:nvPr/>
        </p:nvSpPr>
        <p:spPr>
          <a:xfrm>
            <a:off x="8094958" y="3305428"/>
            <a:ext cx="519199" cy="50481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100" dirty="0">
              <a:latin typeface="Arial Rounded MT Bold" panose="020F0704030504030204" pitchFamily="34" charset="0"/>
            </a:endParaRP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8802A627-F9E1-84F1-7D63-7544DC7B2D38}"/>
              </a:ext>
            </a:extLst>
          </p:cNvPr>
          <p:cNvSpPr txBox="1"/>
          <p:nvPr/>
        </p:nvSpPr>
        <p:spPr>
          <a:xfrm>
            <a:off x="838200" y="1711436"/>
            <a:ext cx="218603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1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TCM</a:t>
            </a:r>
            <a:r>
              <a:rPr lang="pt-BR" sz="11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PA</a:t>
            </a:r>
          </a:p>
          <a:p>
            <a:pPr algn="ctr"/>
            <a:r>
              <a:rPr lang="pt-BR" sz="13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Auditorias Operacionais</a:t>
            </a:r>
          </a:p>
          <a:p>
            <a:pPr algn="ctr"/>
            <a:endParaRPr lang="pt-BR" sz="1300" dirty="0">
              <a:latin typeface="Arial Rounded MT Bold" panose="020F0704030504030204" pitchFamily="34" charset="0"/>
            </a:endParaRPr>
          </a:p>
          <a:p>
            <a:pPr algn="ctr"/>
            <a:r>
              <a:rPr lang="pt-BR" sz="1200" dirty="0">
                <a:latin typeface="Arial Rounded MT Bold" panose="020F0704030504030204" pitchFamily="34" charset="0"/>
              </a:rPr>
              <a:t>Formação </a:t>
            </a:r>
            <a:r>
              <a:rPr lang="pt-BR" sz="1100" dirty="0">
                <a:latin typeface="Arial Rounded MT Bold" panose="020F0704030504030204" pitchFamily="34" charset="0"/>
              </a:rPr>
              <a:t>Continuada</a:t>
            </a:r>
            <a:r>
              <a:rPr lang="pt-BR" sz="1200" dirty="0">
                <a:latin typeface="Arial Rounded MT Bold" panose="020F0704030504030204" pitchFamily="34" charset="0"/>
              </a:rPr>
              <a:t> de Professores – Belém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E2EE9C37-F011-3478-3AFE-5C3D08E8DE0D}"/>
              </a:ext>
            </a:extLst>
          </p:cNvPr>
          <p:cNvSpPr txBox="1"/>
          <p:nvPr/>
        </p:nvSpPr>
        <p:spPr>
          <a:xfrm>
            <a:off x="1524484" y="3389589"/>
            <a:ext cx="71610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100" dirty="0">
                <a:latin typeface="Arial Rounded MT Bold" panose="020F0704030504030204" pitchFamily="34" charset="0"/>
              </a:rPr>
              <a:t>2008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63AEFB94-E71C-AFF9-E30A-C513F046B774}"/>
              </a:ext>
            </a:extLst>
          </p:cNvPr>
          <p:cNvSpPr txBox="1"/>
          <p:nvPr/>
        </p:nvSpPr>
        <p:spPr>
          <a:xfrm>
            <a:off x="3075438" y="3405657"/>
            <a:ext cx="71610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100" dirty="0">
                <a:latin typeface="Arial Rounded MT Bold" panose="020F0704030504030204" pitchFamily="34" charset="0"/>
              </a:rPr>
              <a:t>2015</a:t>
            </a:r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B23785C5-99B3-88C6-8297-A9AA6EAF88CB}"/>
              </a:ext>
            </a:extLst>
          </p:cNvPr>
          <p:cNvSpPr txBox="1"/>
          <p:nvPr/>
        </p:nvSpPr>
        <p:spPr>
          <a:xfrm>
            <a:off x="2423857" y="4343475"/>
            <a:ext cx="218603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100" dirty="0">
                <a:latin typeface="Arial Rounded MT Bold" panose="020F0704030504030204" pitchFamily="34" charset="0"/>
              </a:rPr>
              <a:t>TCU – ATRICON – IRB – </a:t>
            </a:r>
            <a:r>
              <a:rPr lang="pt-BR" sz="11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TCM</a:t>
            </a:r>
            <a:r>
              <a:rPr lang="pt-BR" sz="11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PA</a:t>
            </a:r>
            <a:r>
              <a:rPr lang="pt-BR" sz="1100" dirty="0">
                <a:latin typeface="Arial Rounded MT Bold" panose="020F0704030504030204" pitchFamily="34" charset="0"/>
              </a:rPr>
              <a:t> - TCEPA</a:t>
            </a:r>
          </a:p>
          <a:p>
            <a:pPr algn="ctr"/>
            <a:r>
              <a:rPr lang="pt-BR" sz="11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Auditorias Operacionais</a:t>
            </a:r>
          </a:p>
          <a:p>
            <a:pPr algn="ctr"/>
            <a:r>
              <a:rPr lang="pt-BR" sz="11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Coordenadas</a:t>
            </a:r>
          </a:p>
          <a:p>
            <a:pPr algn="ctr"/>
            <a:endParaRPr lang="pt-BR" sz="1100" dirty="0">
              <a:latin typeface="Arial Rounded MT Bold" panose="020F0704030504030204" pitchFamily="34" charset="0"/>
            </a:endParaRPr>
          </a:p>
          <a:p>
            <a:pPr algn="ctr"/>
            <a:r>
              <a:rPr lang="pt-BR" sz="1100" dirty="0">
                <a:latin typeface="Arial Rounded MT Bold" panose="020F0704030504030204" pitchFamily="34" charset="0"/>
              </a:rPr>
              <a:t>RPPS, Governança e Gestão da Saúde, Remuneração de Pessoal e Acumulação de Cargos, Educação, Segurança Pública</a:t>
            </a:r>
          </a:p>
        </p:txBody>
      </p:sp>
      <p:sp>
        <p:nvSpPr>
          <p:cNvPr id="22" name="CaixaDeTexto 21">
            <a:extLst>
              <a:ext uri="{FF2B5EF4-FFF2-40B4-BE49-F238E27FC236}">
                <a16:creationId xmlns:a16="http://schemas.microsoft.com/office/drawing/2014/main" id="{029D39C3-1639-8AE9-3DBA-490BC04BCBE3}"/>
              </a:ext>
            </a:extLst>
          </p:cNvPr>
          <p:cNvSpPr txBox="1"/>
          <p:nvPr/>
        </p:nvSpPr>
        <p:spPr>
          <a:xfrm>
            <a:off x="5543458" y="3411296"/>
            <a:ext cx="71610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100" dirty="0">
                <a:latin typeface="Arial Rounded MT Bold" panose="020F0704030504030204" pitchFamily="34" charset="0"/>
              </a:rPr>
              <a:t>2018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248B0585-CA02-36CA-1EA7-5F855974FD20}"/>
              </a:ext>
            </a:extLst>
          </p:cNvPr>
          <p:cNvSpPr txBox="1"/>
          <p:nvPr/>
        </p:nvSpPr>
        <p:spPr>
          <a:xfrm>
            <a:off x="4711434" y="4328169"/>
            <a:ext cx="2429532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1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TCM</a:t>
            </a:r>
            <a:r>
              <a:rPr lang="pt-BR" sz="11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PA</a:t>
            </a:r>
          </a:p>
          <a:p>
            <a:pPr algn="ctr"/>
            <a:r>
              <a:rPr lang="pt-BR" sz="13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Programa TCM nas Escolas</a:t>
            </a:r>
          </a:p>
          <a:p>
            <a:pPr algn="ctr"/>
            <a:endParaRPr lang="pt-BR" sz="1300" dirty="0">
              <a:latin typeface="Arial Rounded MT Bold" panose="020F0704030504030204" pitchFamily="34" charset="0"/>
            </a:endParaRPr>
          </a:p>
          <a:p>
            <a:pPr algn="ctr"/>
            <a:r>
              <a:rPr lang="pt-BR" sz="1200" dirty="0">
                <a:latin typeface="Arial Rounded MT Bold" panose="020F0704030504030204" pitchFamily="34" charset="0"/>
              </a:rPr>
              <a:t>Aplicativo Mobile</a:t>
            </a:r>
          </a:p>
          <a:p>
            <a:pPr algn="ctr"/>
            <a:r>
              <a:rPr lang="pt-BR" sz="1200" dirty="0">
                <a:latin typeface="Arial Rounded MT Bold" panose="020F0704030504030204" pitchFamily="34" charset="0"/>
              </a:rPr>
              <a:t>Auditoria Operacional</a:t>
            </a:r>
          </a:p>
        </p:txBody>
      </p:sp>
      <p:sp>
        <p:nvSpPr>
          <p:cNvPr id="25" name="Fluxograma: Conector 24">
            <a:extLst>
              <a:ext uri="{FF2B5EF4-FFF2-40B4-BE49-F238E27FC236}">
                <a16:creationId xmlns:a16="http://schemas.microsoft.com/office/drawing/2014/main" id="{F894EE9B-356B-D0A2-8173-125D4FBE08A8}"/>
              </a:ext>
            </a:extLst>
          </p:cNvPr>
          <p:cNvSpPr/>
          <p:nvPr/>
        </p:nvSpPr>
        <p:spPr>
          <a:xfrm>
            <a:off x="9599777" y="3294724"/>
            <a:ext cx="519199" cy="50481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6" name="Fluxograma: Conector 25">
            <a:extLst>
              <a:ext uri="{FF2B5EF4-FFF2-40B4-BE49-F238E27FC236}">
                <a16:creationId xmlns:a16="http://schemas.microsoft.com/office/drawing/2014/main" id="{28E96E14-359F-140C-7362-CE8808571483}"/>
              </a:ext>
            </a:extLst>
          </p:cNvPr>
          <p:cNvSpPr/>
          <p:nvPr/>
        </p:nvSpPr>
        <p:spPr>
          <a:xfrm>
            <a:off x="6581170" y="3326856"/>
            <a:ext cx="519199" cy="50481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7" name="Fluxograma: Conector 26">
            <a:extLst>
              <a:ext uri="{FF2B5EF4-FFF2-40B4-BE49-F238E27FC236}">
                <a16:creationId xmlns:a16="http://schemas.microsoft.com/office/drawing/2014/main" id="{F9EA9CFE-CF84-FDB8-1318-9E28DFE2A9A7}"/>
              </a:ext>
            </a:extLst>
          </p:cNvPr>
          <p:cNvSpPr/>
          <p:nvPr/>
        </p:nvSpPr>
        <p:spPr>
          <a:xfrm>
            <a:off x="4097019" y="3285736"/>
            <a:ext cx="519199" cy="50481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E46CAEA9-C031-5227-0FCD-2145987EC332}"/>
              </a:ext>
            </a:extLst>
          </p:cNvPr>
          <p:cNvSpPr txBox="1"/>
          <p:nvPr/>
        </p:nvSpPr>
        <p:spPr>
          <a:xfrm>
            <a:off x="3998677" y="3400075"/>
            <a:ext cx="71610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100" dirty="0">
                <a:latin typeface="Arial Rounded MT Bold" panose="020F0704030504030204" pitchFamily="34" charset="0"/>
              </a:rPr>
              <a:t>2016</a:t>
            </a:r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EA0C1BA0-C731-B997-6611-8153CFA27D7E}"/>
              </a:ext>
            </a:extLst>
          </p:cNvPr>
          <p:cNvSpPr txBox="1"/>
          <p:nvPr/>
        </p:nvSpPr>
        <p:spPr>
          <a:xfrm>
            <a:off x="3084767" y="1451818"/>
            <a:ext cx="2574878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1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TCM</a:t>
            </a:r>
            <a:r>
              <a:rPr lang="pt-BR" sz="11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PA</a:t>
            </a:r>
          </a:p>
          <a:p>
            <a:pPr algn="ctr"/>
            <a:r>
              <a:rPr lang="pt-BR" sz="11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IEGM</a:t>
            </a:r>
          </a:p>
          <a:p>
            <a:pPr algn="ctr"/>
            <a:endParaRPr lang="pt-BR" sz="1100" dirty="0">
              <a:latin typeface="Arial Rounded MT Bold" panose="020F0704030504030204" pitchFamily="34" charset="0"/>
            </a:endParaRPr>
          </a:p>
          <a:p>
            <a:pPr algn="ctr"/>
            <a:r>
              <a:rPr lang="pt-BR" sz="1100" dirty="0">
                <a:latin typeface="Arial Rounded MT Bold" panose="020F0704030504030204" pitchFamily="34" charset="0"/>
              </a:rPr>
              <a:t>Educação, Saúde, Gestão Fiscal, Planejamento, Meio Ambiente, Cidades Protegidas e Governança em Tecnologia de Informação</a:t>
            </a:r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28C149E0-2DD7-1AD3-E12E-C9C124BE0638}"/>
              </a:ext>
            </a:extLst>
          </p:cNvPr>
          <p:cNvSpPr txBox="1"/>
          <p:nvPr/>
        </p:nvSpPr>
        <p:spPr>
          <a:xfrm>
            <a:off x="9509184" y="3425279"/>
            <a:ext cx="71610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100" dirty="0">
                <a:latin typeface="Arial Rounded MT Bold" panose="020F0704030504030204" pitchFamily="34" charset="0"/>
              </a:rPr>
              <a:t>2022</a:t>
            </a: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37EA1F7C-D26C-D06C-759D-AF46D4F48232}"/>
              </a:ext>
            </a:extLst>
          </p:cNvPr>
          <p:cNvSpPr txBox="1"/>
          <p:nvPr/>
        </p:nvSpPr>
        <p:spPr>
          <a:xfrm>
            <a:off x="8029296" y="3387066"/>
            <a:ext cx="71610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100" dirty="0">
                <a:latin typeface="Arial Rounded MT Bold" panose="020F0704030504030204" pitchFamily="34" charset="0"/>
              </a:rPr>
              <a:t>2021</a:t>
            </a: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932E0B0A-14DA-D236-4FDF-7D5C3CA28AB6}"/>
              </a:ext>
            </a:extLst>
          </p:cNvPr>
          <p:cNvSpPr txBox="1"/>
          <p:nvPr/>
        </p:nvSpPr>
        <p:spPr>
          <a:xfrm>
            <a:off x="6470698" y="3415281"/>
            <a:ext cx="71610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100" dirty="0">
                <a:latin typeface="Arial Rounded MT Bold" panose="020F0704030504030204" pitchFamily="34" charset="0"/>
              </a:rPr>
              <a:t>2020</a:t>
            </a:r>
          </a:p>
        </p:txBody>
      </p: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609CACBF-612F-2A69-D644-8D9D96FCA5FB}"/>
              </a:ext>
            </a:extLst>
          </p:cNvPr>
          <p:cNvSpPr txBox="1"/>
          <p:nvPr/>
        </p:nvSpPr>
        <p:spPr>
          <a:xfrm>
            <a:off x="5684482" y="1657228"/>
            <a:ext cx="24104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1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TCM</a:t>
            </a:r>
            <a:r>
              <a:rPr lang="pt-BR" sz="11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PA</a:t>
            </a:r>
          </a:p>
          <a:p>
            <a:pPr algn="ctr"/>
            <a:r>
              <a:rPr lang="pt-BR" sz="11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Núcleo de Fiscalização</a:t>
            </a:r>
          </a:p>
          <a:p>
            <a:pPr algn="ctr"/>
            <a:endParaRPr lang="pt-BR" sz="1100" dirty="0">
              <a:latin typeface="Arial Rounded MT Bold" panose="020F0704030504030204" pitchFamily="34" charset="0"/>
            </a:endParaRPr>
          </a:p>
          <a:p>
            <a:pPr algn="ctr"/>
            <a:r>
              <a:rPr lang="pt-BR" sz="1100" dirty="0">
                <a:latin typeface="Arial Rounded MT Bold" panose="020F0704030504030204" pitchFamily="34" charset="0"/>
              </a:rPr>
              <a:t>Saúde e Educação, Previdência Social, Obras Públicas e Mobilidade Urbana</a:t>
            </a:r>
          </a:p>
        </p:txBody>
      </p:sp>
      <p:sp>
        <p:nvSpPr>
          <p:cNvPr id="36" name="CaixaDeTexto 35">
            <a:extLst>
              <a:ext uri="{FF2B5EF4-FFF2-40B4-BE49-F238E27FC236}">
                <a16:creationId xmlns:a16="http://schemas.microsoft.com/office/drawing/2014/main" id="{ADE3008C-B5A8-8058-C892-574E6C4A5E11}"/>
              </a:ext>
            </a:extLst>
          </p:cNvPr>
          <p:cNvSpPr txBox="1"/>
          <p:nvPr/>
        </p:nvSpPr>
        <p:spPr>
          <a:xfrm>
            <a:off x="6976778" y="4310135"/>
            <a:ext cx="2821142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1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TCM</a:t>
            </a:r>
            <a:r>
              <a:rPr lang="pt-BR" sz="11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PA</a:t>
            </a:r>
          </a:p>
          <a:p>
            <a:pPr algn="ctr"/>
            <a:r>
              <a:rPr lang="pt-BR" sz="11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DIPLAMFCE</a:t>
            </a:r>
          </a:p>
          <a:p>
            <a:pPr algn="ctr"/>
            <a:endParaRPr lang="pt-BR" sz="1100" dirty="0">
              <a:latin typeface="Arial Rounded MT Bold" panose="020F0704030504030204" pitchFamily="34" charset="0"/>
            </a:endParaRPr>
          </a:p>
          <a:p>
            <a:pPr algn="ctr"/>
            <a:r>
              <a:rPr lang="pt-BR" sz="1100" dirty="0">
                <a:latin typeface="Arial Rounded MT Bold" panose="020F0704030504030204" pitchFamily="34" charset="0"/>
              </a:rPr>
              <a:t>Saúde, Educação, Previdência Social, Obras Públicas e Mobilidade Urbana, Licitações e Contratos, Pessoal, Meio Ambiente, Saneamento e Mineração, Terceiro Setor, Associações e Consórcios Públicos</a:t>
            </a:r>
          </a:p>
        </p:txBody>
      </p:sp>
      <p:sp>
        <p:nvSpPr>
          <p:cNvPr id="38" name="CaixaDeTexto 37">
            <a:extLst>
              <a:ext uri="{FF2B5EF4-FFF2-40B4-BE49-F238E27FC236}">
                <a16:creationId xmlns:a16="http://schemas.microsoft.com/office/drawing/2014/main" id="{FA790DB7-FAA9-8FA1-3A9B-9A41E6983315}"/>
              </a:ext>
            </a:extLst>
          </p:cNvPr>
          <p:cNvSpPr txBox="1"/>
          <p:nvPr/>
        </p:nvSpPr>
        <p:spPr>
          <a:xfrm>
            <a:off x="8022202" y="1110737"/>
            <a:ext cx="218603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1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TCM</a:t>
            </a:r>
            <a:r>
              <a:rPr lang="pt-BR" sz="11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PA</a:t>
            </a:r>
          </a:p>
          <a:p>
            <a:pPr algn="ctr"/>
            <a:r>
              <a:rPr lang="pt-BR" sz="11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Projeto Fortalecimento da Educação no Estado do Pará – Etapa Marajó</a:t>
            </a:r>
          </a:p>
        </p:txBody>
      </p:sp>
      <p:sp>
        <p:nvSpPr>
          <p:cNvPr id="40" name="CaixaDeTexto 39">
            <a:extLst>
              <a:ext uri="{FF2B5EF4-FFF2-40B4-BE49-F238E27FC236}">
                <a16:creationId xmlns:a16="http://schemas.microsoft.com/office/drawing/2014/main" id="{850AAEAA-7C06-E930-BA45-F13763DF10F1}"/>
              </a:ext>
            </a:extLst>
          </p:cNvPr>
          <p:cNvSpPr txBox="1"/>
          <p:nvPr/>
        </p:nvSpPr>
        <p:spPr>
          <a:xfrm>
            <a:off x="9407516" y="2144742"/>
            <a:ext cx="2186029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1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TCM</a:t>
            </a:r>
            <a:r>
              <a:rPr lang="pt-BR" sz="11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PA</a:t>
            </a:r>
            <a:r>
              <a:rPr lang="pt-BR" sz="1100" dirty="0">
                <a:latin typeface="Arial Rounded MT Bold" panose="020F0704030504030204" pitchFamily="34" charset="0"/>
              </a:rPr>
              <a:t> + Outras Instituições</a:t>
            </a:r>
          </a:p>
          <a:p>
            <a:pPr algn="ctr"/>
            <a:r>
              <a:rPr lang="pt-BR" sz="11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GAEPE Arquipélago do Marajó</a:t>
            </a:r>
          </a:p>
        </p:txBody>
      </p:sp>
      <p:cxnSp>
        <p:nvCxnSpPr>
          <p:cNvPr id="54" name="Conector de Seta Reta 53">
            <a:extLst>
              <a:ext uri="{FF2B5EF4-FFF2-40B4-BE49-F238E27FC236}">
                <a16:creationId xmlns:a16="http://schemas.microsoft.com/office/drawing/2014/main" id="{BBB1086F-F9CC-4B90-CBAD-004A6C103C64}"/>
              </a:ext>
            </a:extLst>
          </p:cNvPr>
          <p:cNvCxnSpPr>
            <a:cxnSpLocks/>
          </p:cNvCxnSpPr>
          <p:nvPr/>
        </p:nvCxnSpPr>
        <p:spPr>
          <a:xfrm>
            <a:off x="10766719" y="3880470"/>
            <a:ext cx="0" cy="321476"/>
          </a:xfrm>
          <a:prstGeom prst="straightConnector1">
            <a:avLst/>
          </a:prstGeom>
          <a:ln>
            <a:solidFill>
              <a:schemeClr val="tx1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Conector de Seta Reta 54">
            <a:extLst>
              <a:ext uri="{FF2B5EF4-FFF2-40B4-BE49-F238E27FC236}">
                <a16:creationId xmlns:a16="http://schemas.microsoft.com/office/drawing/2014/main" id="{02C9FE63-70B8-128F-0B4A-6507E1EE379B}"/>
              </a:ext>
            </a:extLst>
          </p:cNvPr>
          <p:cNvCxnSpPr>
            <a:cxnSpLocks/>
          </p:cNvCxnSpPr>
          <p:nvPr/>
        </p:nvCxnSpPr>
        <p:spPr>
          <a:xfrm>
            <a:off x="8354557" y="3878358"/>
            <a:ext cx="0" cy="321476"/>
          </a:xfrm>
          <a:prstGeom prst="straightConnector1">
            <a:avLst/>
          </a:prstGeom>
          <a:ln>
            <a:solidFill>
              <a:schemeClr val="tx1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Conector de Seta Reta 55">
            <a:extLst>
              <a:ext uri="{FF2B5EF4-FFF2-40B4-BE49-F238E27FC236}">
                <a16:creationId xmlns:a16="http://schemas.microsoft.com/office/drawing/2014/main" id="{BEDCC53F-1F12-E29E-8AC6-C83C4B5D91B8}"/>
              </a:ext>
            </a:extLst>
          </p:cNvPr>
          <p:cNvCxnSpPr>
            <a:cxnSpLocks/>
          </p:cNvCxnSpPr>
          <p:nvPr/>
        </p:nvCxnSpPr>
        <p:spPr>
          <a:xfrm>
            <a:off x="5895183" y="3916159"/>
            <a:ext cx="0" cy="321476"/>
          </a:xfrm>
          <a:prstGeom prst="straightConnector1">
            <a:avLst/>
          </a:prstGeom>
          <a:ln>
            <a:solidFill>
              <a:schemeClr val="tx1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Conector de Seta Reta 56">
            <a:extLst>
              <a:ext uri="{FF2B5EF4-FFF2-40B4-BE49-F238E27FC236}">
                <a16:creationId xmlns:a16="http://schemas.microsoft.com/office/drawing/2014/main" id="{F5D2DFB4-756D-9F28-3095-6103215F8A02}"/>
              </a:ext>
            </a:extLst>
          </p:cNvPr>
          <p:cNvCxnSpPr>
            <a:cxnSpLocks/>
          </p:cNvCxnSpPr>
          <p:nvPr/>
        </p:nvCxnSpPr>
        <p:spPr>
          <a:xfrm>
            <a:off x="3439400" y="3870054"/>
            <a:ext cx="0" cy="321476"/>
          </a:xfrm>
          <a:prstGeom prst="straightConnector1">
            <a:avLst/>
          </a:prstGeom>
          <a:ln>
            <a:solidFill>
              <a:schemeClr val="tx1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Conector de Seta Reta 58">
            <a:extLst>
              <a:ext uri="{FF2B5EF4-FFF2-40B4-BE49-F238E27FC236}">
                <a16:creationId xmlns:a16="http://schemas.microsoft.com/office/drawing/2014/main" id="{9F74F31D-FAD6-F0A0-A352-7F4F657D579B}"/>
              </a:ext>
            </a:extLst>
          </p:cNvPr>
          <p:cNvCxnSpPr/>
          <p:nvPr/>
        </p:nvCxnSpPr>
        <p:spPr>
          <a:xfrm flipV="1">
            <a:off x="1859242" y="2926281"/>
            <a:ext cx="0" cy="302618"/>
          </a:xfrm>
          <a:prstGeom prst="straightConnector1">
            <a:avLst/>
          </a:prstGeom>
          <a:ln>
            <a:solidFill>
              <a:schemeClr val="tx1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Conector de Seta Reta 59">
            <a:extLst>
              <a:ext uri="{FF2B5EF4-FFF2-40B4-BE49-F238E27FC236}">
                <a16:creationId xmlns:a16="http://schemas.microsoft.com/office/drawing/2014/main" id="{10D641CF-4A2A-BD45-729B-B6658ED8D6A3}"/>
              </a:ext>
            </a:extLst>
          </p:cNvPr>
          <p:cNvCxnSpPr/>
          <p:nvPr/>
        </p:nvCxnSpPr>
        <p:spPr>
          <a:xfrm flipV="1">
            <a:off x="6810194" y="2936206"/>
            <a:ext cx="0" cy="302618"/>
          </a:xfrm>
          <a:prstGeom prst="straightConnector1">
            <a:avLst/>
          </a:prstGeom>
          <a:ln>
            <a:solidFill>
              <a:schemeClr val="tx1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Conector de Seta Reta 60">
            <a:extLst>
              <a:ext uri="{FF2B5EF4-FFF2-40B4-BE49-F238E27FC236}">
                <a16:creationId xmlns:a16="http://schemas.microsoft.com/office/drawing/2014/main" id="{E9E47628-AD6D-8206-D3B2-DDC3F74305A8}"/>
              </a:ext>
            </a:extLst>
          </p:cNvPr>
          <p:cNvCxnSpPr/>
          <p:nvPr/>
        </p:nvCxnSpPr>
        <p:spPr>
          <a:xfrm flipV="1">
            <a:off x="4355399" y="2926281"/>
            <a:ext cx="0" cy="302618"/>
          </a:xfrm>
          <a:prstGeom prst="straightConnector1">
            <a:avLst/>
          </a:prstGeom>
          <a:ln>
            <a:solidFill>
              <a:schemeClr val="tx1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Conector de Seta Reta 62">
            <a:extLst>
              <a:ext uri="{FF2B5EF4-FFF2-40B4-BE49-F238E27FC236}">
                <a16:creationId xmlns:a16="http://schemas.microsoft.com/office/drawing/2014/main" id="{E109B1C9-C502-4A83-5DF3-3AADA47C3D22}"/>
              </a:ext>
            </a:extLst>
          </p:cNvPr>
          <p:cNvCxnSpPr>
            <a:cxnSpLocks/>
          </p:cNvCxnSpPr>
          <p:nvPr/>
        </p:nvCxnSpPr>
        <p:spPr>
          <a:xfrm flipV="1">
            <a:off x="8429203" y="2032054"/>
            <a:ext cx="493571" cy="1165922"/>
          </a:xfrm>
          <a:prstGeom prst="straightConnector1">
            <a:avLst/>
          </a:prstGeom>
          <a:ln>
            <a:solidFill>
              <a:schemeClr val="tx1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Retângulo 64">
            <a:extLst>
              <a:ext uri="{FF2B5EF4-FFF2-40B4-BE49-F238E27FC236}">
                <a16:creationId xmlns:a16="http://schemas.microsoft.com/office/drawing/2014/main" id="{871A2C8C-3F48-7A11-19FB-AD6DC3F68E77}"/>
              </a:ext>
            </a:extLst>
          </p:cNvPr>
          <p:cNvSpPr/>
          <p:nvPr/>
        </p:nvSpPr>
        <p:spPr>
          <a:xfrm>
            <a:off x="1392979" y="124277"/>
            <a:ext cx="8255603" cy="5556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2000"/>
              </a:lnSpc>
            </a:pPr>
            <a:r>
              <a:rPr lang="pt-BR" sz="1600" dirty="0">
                <a:solidFill>
                  <a:srgbClr val="C00000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Ações realizadas sob o novo enfoque de avaliação das contas públicas - </a:t>
            </a:r>
            <a:r>
              <a:rPr lang="pt-BR" sz="1600" dirty="0">
                <a:solidFill>
                  <a:srgbClr val="0070C0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TCM</a:t>
            </a:r>
            <a:r>
              <a:rPr lang="pt-BR" sz="1600" dirty="0">
                <a:solidFill>
                  <a:srgbClr val="C00000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PA</a:t>
            </a:r>
          </a:p>
        </p:txBody>
      </p:sp>
      <p:sp>
        <p:nvSpPr>
          <p:cNvPr id="3" name="Fluxograma: Conector 2">
            <a:extLst>
              <a:ext uri="{FF2B5EF4-FFF2-40B4-BE49-F238E27FC236}">
                <a16:creationId xmlns:a16="http://schemas.microsoft.com/office/drawing/2014/main" id="{2D62C8BB-9F2A-687D-22FA-8ACD6E9B8B1A}"/>
              </a:ext>
            </a:extLst>
          </p:cNvPr>
          <p:cNvSpPr/>
          <p:nvPr/>
        </p:nvSpPr>
        <p:spPr>
          <a:xfrm>
            <a:off x="10487887" y="3298385"/>
            <a:ext cx="519199" cy="50481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057251CC-4FED-9EF6-3AD7-8A3CF812ED38}"/>
              </a:ext>
            </a:extLst>
          </p:cNvPr>
          <p:cNvSpPr txBox="1"/>
          <p:nvPr/>
        </p:nvSpPr>
        <p:spPr>
          <a:xfrm>
            <a:off x="10383206" y="3414682"/>
            <a:ext cx="71610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100" dirty="0">
                <a:latin typeface="Arial Rounded MT Bold" panose="020F0704030504030204" pitchFamily="34" charset="0"/>
              </a:rPr>
              <a:t>2023</a:t>
            </a:r>
          </a:p>
        </p:txBody>
      </p:sp>
      <p:cxnSp>
        <p:nvCxnSpPr>
          <p:cNvPr id="17" name="Conector de Seta Reta 16">
            <a:extLst>
              <a:ext uri="{FF2B5EF4-FFF2-40B4-BE49-F238E27FC236}">
                <a16:creationId xmlns:a16="http://schemas.microsoft.com/office/drawing/2014/main" id="{C8D00C23-7F8B-7CA4-282A-BCDBFEB2D7CE}"/>
              </a:ext>
            </a:extLst>
          </p:cNvPr>
          <p:cNvCxnSpPr>
            <a:cxnSpLocks/>
          </p:cNvCxnSpPr>
          <p:nvPr/>
        </p:nvCxnSpPr>
        <p:spPr>
          <a:xfrm flipV="1">
            <a:off x="9885480" y="2678259"/>
            <a:ext cx="128675" cy="519717"/>
          </a:xfrm>
          <a:prstGeom prst="straightConnector1">
            <a:avLst/>
          </a:prstGeom>
          <a:ln>
            <a:solidFill>
              <a:schemeClr val="tx1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E3A06E06-38B9-7E7A-A947-E5D8A2372B77}"/>
              </a:ext>
            </a:extLst>
          </p:cNvPr>
          <p:cNvSpPr txBox="1"/>
          <p:nvPr/>
        </p:nvSpPr>
        <p:spPr>
          <a:xfrm>
            <a:off x="9885480" y="4326207"/>
            <a:ext cx="178060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100" dirty="0">
                <a:latin typeface="Arial Rounded MT Bold" panose="020F0704030504030204" pitchFamily="34" charset="0"/>
              </a:rPr>
              <a:t>ATRICON – </a:t>
            </a:r>
            <a:r>
              <a:rPr lang="pt-BR" sz="11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TCM</a:t>
            </a:r>
            <a:r>
              <a:rPr lang="pt-BR" sz="11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PA</a:t>
            </a:r>
            <a:r>
              <a:rPr lang="pt-BR" sz="1100" dirty="0">
                <a:latin typeface="Arial Rounded MT Bold" panose="020F0704030504030204" pitchFamily="34" charset="0"/>
              </a:rPr>
              <a:t> - TCEPA</a:t>
            </a:r>
            <a:endParaRPr lang="pt-BR" sz="1100" dirty="0">
              <a:solidFill>
                <a:srgbClr val="C00000"/>
              </a:solidFill>
              <a:latin typeface="Arial Rounded MT Bold" panose="020F0704030504030204" pitchFamily="34" charset="0"/>
            </a:endParaRPr>
          </a:p>
          <a:p>
            <a:pPr algn="ctr"/>
            <a:r>
              <a:rPr lang="pt-BR" sz="11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Fiscalização Ordenada Nacional</a:t>
            </a:r>
          </a:p>
          <a:p>
            <a:pPr algn="ctr"/>
            <a:endParaRPr lang="pt-BR" sz="1100" dirty="0">
              <a:latin typeface="Arial Rounded MT Bold" panose="020F0704030504030204" pitchFamily="34" charset="0"/>
            </a:endParaRPr>
          </a:p>
          <a:p>
            <a:pPr algn="ctr"/>
            <a:r>
              <a:rPr lang="pt-BR" sz="1100" dirty="0">
                <a:latin typeface="Arial Rounded MT Bold" panose="020F0704030504030204" pitchFamily="34" charset="0"/>
              </a:rPr>
              <a:t>Operação Educação</a:t>
            </a:r>
          </a:p>
        </p:txBody>
      </p:sp>
      <p:sp>
        <p:nvSpPr>
          <p:cNvPr id="32" name="Seta: Circular 31">
            <a:extLst>
              <a:ext uri="{FF2B5EF4-FFF2-40B4-BE49-F238E27FC236}">
                <a16:creationId xmlns:a16="http://schemas.microsoft.com/office/drawing/2014/main" id="{02D4F16B-D1E6-1617-81B8-2675D2DE33E7}"/>
              </a:ext>
            </a:extLst>
          </p:cNvPr>
          <p:cNvSpPr/>
          <p:nvPr/>
        </p:nvSpPr>
        <p:spPr>
          <a:xfrm rot="1288245">
            <a:off x="9924075" y="1578077"/>
            <a:ext cx="781795" cy="837539"/>
          </a:xfrm>
          <a:prstGeom prst="circularArrow">
            <a:avLst>
              <a:gd name="adj1" fmla="val 12500"/>
              <a:gd name="adj2" fmla="val 1142319"/>
              <a:gd name="adj3" fmla="val 20457681"/>
              <a:gd name="adj4" fmla="val 13730010"/>
              <a:gd name="adj5" fmla="val 12500"/>
            </a:avLst>
          </a:prstGeom>
          <a:solidFill>
            <a:schemeClr val="bg1"/>
          </a:solidFill>
          <a:ln>
            <a:prstDash val="sys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4432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D2517E4-76B4-4082-A379-A7711AE0E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BC872EFF-1BF5-45AA-9928-8CD7D16002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5612" cy="6858000"/>
          </a:xfrm>
        </p:spPr>
      </p:pic>
      <p:sp>
        <p:nvSpPr>
          <p:cNvPr id="36" name="Retângulo 35">
            <a:extLst>
              <a:ext uri="{FF2B5EF4-FFF2-40B4-BE49-F238E27FC236}">
                <a16:creationId xmlns:a16="http://schemas.microsoft.com/office/drawing/2014/main" id="{F1B1BEBA-85D8-D6A3-7786-9D0FD34B26BD}"/>
              </a:ext>
            </a:extLst>
          </p:cNvPr>
          <p:cNvSpPr/>
          <p:nvPr/>
        </p:nvSpPr>
        <p:spPr>
          <a:xfrm>
            <a:off x="1392979" y="124277"/>
            <a:ext cx="8255603" cy="5556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2000"/>
              </a:lnSpc>
            </a:pPr>
            <a:r>
              <a:rPr lang="pt-BR" sz="1600" dirty="0">
                <a:solidFill>
                  <a:srgbClr val="C00000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Projeto Fortalecimento da Educação no Pará – Etapa Marajó</a:t>
            </a:r>
          </a:p>
        </p:txBody>
      </p:sp>
      <p:pic>
        <p:nvPicPr>
          <p:cNvPr id="3" name="Fortalecimento da Educação no Pará - Marajó">
            <a:hlinkClick r:id="" action="ppaction://media"/>
            <a:extLst>
              <a:ext uri="{FF2B5EF4-FFF2-40B4-BE49-F238E27FC236}">
                <a16:creationId xmlns:a16="http://schemas.microsoft.com/office/drawing/2014/main" id="{35C5E471-013F-75BD-56B9-C00D136E975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25726" y="1524871"/>
            <a:ext cx="7940548" cy="4466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781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8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D2517E4-76B4-4082-A379-A7711AE0E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BC872EFF-1BF5-45AA-9928-8CD7D16002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5612" cy="6858000"/>
          </a:xfrm>
        </p:spPr>
      </p:pic>
      <p:pic>
        <p:nvPicPr>
          <p:cNvPr id="20" name="Imagem 19" descr="Grupo de pessoas em pé na terra&#10;&#10;Descrição gerada automaticamente com confiança média">
            <a:extLst>
              <a:ext uri="{FF2B5EF4-FFF2-40B4-BE49-F238E27FC236}">
                <a16:creationId xmlns:a16="http://schemas.microsoft.com/office/drawing/2014/main" id="{9BE543F6-DC37-4770-D076-5A2AF87291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8263" y="1800021"/>
            <a:ext cx="1426277" cy="1069708"/>
          </a:xfrm>
          <a:prstGeom prst="rect">
            <a:avLst/>
          </a:prstGeom>
        </p:spPr>
      </p:pic>
      <p:pic>
        <p:nvPicPr>
          <p:cNvPr id="21" name="Imagem 20" descr="Grupo de pessoas sentadas ao redor de uma mesa&#10;&#10;Descrição gerada automaticamente">
            <a:extLst>
              <a:ext uri="{FF2B5EF4-FFF2-40B4-BE49-F238E27FC236}">
                <a16:creationId xmlns:a16="http://schemas.microsoft.com/office/drawing/2014/main" id="{B0019394-CC55-E54E-4BDC-6F182D246B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4463" y="2993385"/>
            <a:ext cx="1426277" cy="1069708"/>
          </a:xfrm>
          <a:prstGeom prst="rect">
            <a:avLst/>
          </a:prstGeom>
        </p:spPr>
      </p:pic>
      <p:pic>
        <p:nvPicPr>
          <p:cNvPr id="22" name="Imagem 21" descr="Multidão de pessoas&#10;&#10;Descrição gerada automaticamente">
            <a:extLst>
              <a:ext uri="{FF2B5EF4-FFF2-40B4-BE49-F238E27FC236}">
                <a16:creationId xmlns:a16="http://schemas.microsoft.com/office/drawing/2014/main" id="{001AFADB-15A3-2756-17DD-158AFBF3111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4463" y="5423167"/>
            <a:ext cx="1426277" cy="1069708"/>
          </a:xfrm>
          <a:prstGeom prst="rect">
            <a:avLst/>
          </a:prstGeom>
        </p:spPr>
      </p:pic>
      <p:pic>
        <p:nvPicPr>
          <p:cNvPr id="23" name="Imagem 22" descr="Pessoas sentadas ao redor de uma mesa de madeira&#10;&#10;Descrição gerada automaticamente">
            <a:extLst>
              <a:ext uri="{FF2B5EF4-FFF2-40B4-BE49-F238E27FC236}">
                <a16:creationId xmlns:a16="http://schemas.microsoft.com/office/drawing/2014/main" id="{D24E8B8C-BCD3-4312-799B-DE843F5A0B3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8263" y="4211039"/>
            <a:ext cx="1426278" cy="1069708"/>
          </a:xfrm>
          <a:prstGeom prst="rect">
            <a:avLst/>
          </a:prstGeom>
        </p:spPr>
      </p:pic>
      <p:sp>
        <p:nvSpPr>
          <p:cNvPr id="24" name="CaixaDeTexto 23">
            <a:extLst>
              <a:ext uri="{FF2B5EF4-FFF2-40B4-BE49-F238E27FC236}">
                <a16:creationId xmlns:a16="http://schemas.microsoft.com/office/drawing/2014/main" id="{1D72A2C9-27C5-045B-5F9B-FA8DCFF05DCD}"/>
              </a:ext>
            </a:extLst>
          </p:cNvPr>
          <p:cNvSpPr txBox="1"/>
          <p:nvPr/>
        </p:nvSpPr>
        <p:spPr>
          <a:xfrm>
            <a:off x="6597399" y="971041"/>
            <a:ext cx="2245895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300" dirty="0">
                <a:latin typeface="Arial Rounded MT Bold" panose="020F0704030504030204" pitchFamily="34" charset="0"/>
              </a:rPr>
              <a:t>Jul/2022 a Jul/2023</a:t>
            </a:r>
          </a:p>
        </p:txBody>
      </p:sp>
      <p:sp>
        <p:nvSpPr>
          <p:cNvPr id="25" name="Seta: para a Direita 24">
            <a:extLst>
              <a:ext uri="{FF2B5EF4-FFF2-40B4-BE49-F238E27FC236}">
                <a16:creationId xmlns:a16="http://schemas.microsoft.com/office/drawing/2014/main" id="{C967F8D9-AF9D-6704-C29D-D02D5CD21698}"/>
              </a:ext>
            </a:extLst>
          </p:cNvPr>
          <p:cNvSpPr/>
          <p:nvPr/>
        </p:nvSpPr>
        <p:spPr>
          <a:xfrm>
            <a:off x="1362725" y="1399666"/>
            <a:ext cx="8931649" cy="339213"/>
          </a:xfrm>
          <a:prstGeom prst="right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6" name="Fluxograma: Conector 25">
            <a:extLst>
              <a:ext uri="{FF2B5EF4-FFF2-40B4-BE49-F238E27FC236}">
                <a16:creationId xmlns:a16="http://schemas.microsoft.com/office/drawing/2014/main" id="{93B8009A-39F9-E76A-296E-AF0DEF844E70}"/>
              </a:ext>
            </a:extLst>
          </p:cNvPr>
          <p:cNvSpPr/>
          <p:nvPr/>
        </p:nvSpPr>
        <p:spPr>
          <a:xfrm>
            <a:off x="1059470" y="1316867"/>
            <a:ext cx="519199" cy="50481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7" name="Fluxograma: Conector 26">
            <a:extLst>
              <a:ext uri="{FF2B5EF4-FFF2-40B4-BE49-F238E27FC236}">
                <a16:creationId xmlns:a16="http://schemas.microsoft.com/office/drawing/2014/main" id="{2561AA38-242F-235B-6B91-4CB22D5EB056}"/>
              </a:ext>
            </a:extLst>
          </p:cNvPr>
          <p:cNvSpPr/>
          <p:nvPr/>
        </p:nvSpPr>
        <p:spPr>
          <a:xfrm>
            <a:off x="4436093" y="1323741"/>
            <a:ext cx="519199" cy="50481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8" name="Fluxograma: Conector 27">
            <a:extLst>
              <a:ext uri="{FF2B5EF4-FFF2-40B4-BE49-F238E27FC236}">
                <a16:creationId xmlns:a16="http://schemas.microsoft.com/office/drawing/2014/main" id="{B76F691C-76EE-8AB5-8DE8-6F6175C7BAE1}"/>
              </a:ext>
            </a:extLst>
          </p:cNvPr>
          <p:cNvSpPr/>
          <p:nvPr/>
        </p:nvSpPr>
        <p:spPr>
          <a:xfrm>
            <a:off x="5739605" y="1337530"/>
            <a:ext cx="519199" cy="50481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9" name="Fluxograma: Conector 28">
            <a:extLst>
              <a:ext uri="{FF2B5EF4-FFF2-40B4-BE49-F238E27FC236}">
                <a16:creationId xmlns:a16="http://schemas.microsoft.com/office/drawing/2014/main" id="{1408876E-74F0-2B54-72D0-EB4FB20AF60D}"/>
              </a:ext>
            </a:extLst>
          </p:cNvPr>
          <p:cNvSpPr/>
          <p:nvPr/>
        </p:nvSpPr>
        <p:spPr>
          <a:xfrm>
            <a:off x="8851735" y="1308465"/>
            <a:ext cx="519199" cy="50481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DE6D985C-391B-2582-89D8-EBFDAE503C67}"/>
              </a:ext>
            </a:extLst>
          </p:cNvPr>
          <p:cNvSpPr txBox="1"/>
          <p:nvPr/>
        </p:nvSpPr>
        <p:spPr>
          <a:xfrm>
            <a:off x="4692123" y="971041"/>
            <a:ext cx="1382547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300" dirty="0" err="1">
                <a:latin typeface="Arial Rounded MT Bold" panose="020F0704030504030204" pitchFamily="34" charset="0"/>
              </a:rPr>
              <a:t>Jun</a:t>
            </a:r>
            <a:r>
              <a:rPr lang="pt-BR" sz="1300" dirty="0">
                <a:latin typeface="Arial Rounded MT Bold" panose="020F0704030504030204" pitchFamily="34" charset="0"/>
              </a:rPr>
              <a:t>/2022</a:t>
            </a:r>
          </a:p>
        </p:txBody>
      </p:sp>
      <p:pic>
        <p:nvPicPr>
          <p:cNvPr id="31" name="Imagem 30" descr="Texto&#10;&#10;Descrição gerada automaticamente">
            <a:extLst>
              <a:ext uri="{FF2B5EF4-FFF2-40B4-BE49-F238E27FC236}">
                <a16:creationId xmlns:a16="http://schemas.microsoft.com/office/drawing/2014/main" id="{D3C99BDF-F9C4-80AC-286B-BB4AF987987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36093" y="2562031"/>
            <a:ext cx="1769749" cy="2501413"/>
          </a:xfrm>
          <a:prstGeom prst="rect">
            <a:avLst/>
          </a:prstGeom>
        </p:spPr>
      </p:pic>
      <p:graphicFrame>
        <p:nvGraphicFramePr>
          <p:cNvPr id="32" name="Diagrama 31">
            <a:extLst>
              <a:ext uri="{FF2B5EF4-FFF2-40B4-BE49-F238E27FC236}">
                <a16:creationId xmlns:a16="http://schemas.microsoft.com/office/drawing/2014/main" id="{F9D48F0D-FB31-2E2D-285A-F3FEA80267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00352313"/>
              </p:ext>
            </p:extLst>
          </p:nvPr>
        </p:nvGraphicFramePr>
        <p:xfrm>
          <a:off x="6498584" y="1961054"/>
          <a:ext cx="5300126" cy="4059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33" name="CaixaDeTexto 32">
            <a:extLst>
              <a:ext uri="{FF2B5EF4-FFF2-40B4-BE49-F238E27FC236}">
                <a16:creationId xmlns:a16="http://schemas.microsoft.com/office/drawing/2014/main" id="{58B36D8F-617B-9BCC-35B5-E13A19B96FC8}"/>
              </a:ext>
            </a:extLst>
          </p:cNvPr>
          <p:cNvSpPr txBox="1"/>
          <p:nvPr/>
        </p:nvSpPr>
        <p:spPr>
          <a:xfrm>
            <a:off x="8164150" y="4099562"/>
            <a:ext cx="19689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200" dirty="0">
                <a:latin typeface="Arial Rounded MT Bold" panose="020F0704030504030204" pitchFamily="34" charset="0"/>
              </a:rPr>
              <a:t>47</a:t>
            </a:r>
          </a:p>
          <a:p>
            <a:pPr algn="ctr"/>
            <a:r>
              <a:rPr lang="pt-BR" sz="1200" dirty="0">
                <a:latin typeface="Arial Rounded MT Bold" panose="020F0704030504030204" pitchFamily="34" charset="0"/>
              </a:rPr>
              <a:t>Instituições Públicas e não-Governamentais</a:t>
            </a:r>
          </a:p>
        </p:txBody>
      </p:sp>
      <p:pic>
        <p:nvPicPr>
          <p:cNvPr id="34" name="Imagem 33" descr="Logotipo&#10;&#10;Descrição gerada automaticamente">
            <a:extLst>
              <a:ext uri="{FF2B5EF4-FFF2-40B4-BE49-F238E27FC236}">
                <a16:creationId xmlns:a16="http://schemas.microsoft.com/office/drawing/2014/main" id="{9633B300-2C9F-B58A-8D54-3A502B99C88B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0" r="7248" b="-3"/>
          <a:stretch/>
        </p:blipFill>
        <p:spPr>
          <a:xfrm>
            <a:off x="8396414" y="3152638"/>
            <a:ext cx="1378778" cy="787153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sp>
        <p:nvSpPr>
          <p:cNvPr id="35" name="CaixaDeTexto 34">
            <a:extLst>
              <a:ext uri="{FF2B5EF4-FFF2-40B4-BE49-F238E27FC236}">
                <a16:creationId xmlns:a16="http://schemas.microsoft.com/office/drawing/2014/main" id="{4482CA30-C555-A4A9-0EFD-A04B51BD78D7}"/>
              </a:ext>
            </a:extLst>
          </p:cNvPr>
          <p:cNvSpPr txBox="1"/>
          <p:nvPr/>
        </p:nvSpPr>
        <p:spPr>
          <a:xfrm>
            <a:off x="1840998" y="976522"/>
            <a:ext cx="2245895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300" dirty="0" err="1">
                <a:latin typeface="Arial Rounded MT Bold" panose="020F0704030504030204" pitchFamily="34" charset="0"/>
              </a:rPr>
              <a:t>Ago</a:t>
            </a:r>
            <a:r>
              <a:rPr lang="pt-BR" sz="1300" dirty="0">
                <a:latin typeface="Arial Rounded MT Bold" panose="020F0704030504030204" pitchFamily="34" charset="0"/>
              </a:rPr>
              <a:t>/2021 a Mai/2022</a:t>
            </a:r>
          </a:p>
        </p:txBody>
      </p:sp>
      <p:sp>
        <p:nvSpPr>
          <p:cNvPr id="36" name="Retângulo 35">
            <a:extLst>
              <a:ext uri="{FF2B5EF4-FFF2-40B4-BE49-F238E27FC236}">
                <a16:creationId xmlns:a16="http://schemas.microsoft.com/office/drawing/2014/main" id="{F1B1BEBA-85D8-D6A3-7786-9D0FD34B26BD}"/>
              </a:ext>
            </a:extLst>
          </p:cNvPr>
          <p:cNvSpPr/>
          <p:nvPr/>
        </p:nvSpPr>
        <p:spPr>
          <a:xfrm>
            <a:off x="1392979" y="124277"/>
            <a:ext cx="8255603" cy="5556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2000"/>
              </a:lnSpc>
            </a:pPr>
            <a:r>
              <a:rPr lang="pt-BR" sz="1600" dirty="0">
                <a:solidFill>
                  <a:srgbClr val="C00000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Da visita aos municípios do Marajó à criação do GAEPE Arquipélago do Marajó</a:t>
            </a:r>
          </a:p>
        </p:txBody>
      </p:sp>
    </p:spTree>
    <p:extLst>
      <p:ext uri="{BB962C8B-B14F-4D97-AF65-F5344CB8AC3E}">
        <p14:creationId xmlns:p14="http://schemas.microsoft.com/office/powerpoint/2010/main" val="31034196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D2517E4-76B4-4082-A379-A7711AE0E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BC872EFF-1BF5-45AA-9928-8CD7D16002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5612" cy="6858000"/>
          </a:xfrm>
        </p:spPr>
      </p:pic>
      <p:sp>
        <p:nvSpPr>
          <p:cNvPr id="10" name="Retângulo 9">
            <a:extLst>
              <a:ext uri="{FF2B5EF4-FFF2-40B4-BE49-F238E27FC236}">
                <a16:creationId xmlns:a16="http://schemas.microsoft.com/office/drawing/2014/main" id="{024AF7B3-E0CC-6458-D41B-1A3003DA8930}"/>
              </a:ext>
            </a:extLst>
          </p:cNvPr>
          <p:cNvSpPr/>
          <p:nvPr/>
        </p:nvSpPr>
        <p:spPr>
          <a:xfrm>
            <a:off x="1953418" y="87276"/>
            <a:ext cx="6984105" cy="5556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2000"/>
              </a:lnSpc>
            </a:pPr>
            <a:r>
              <a:rPr lang="pt-BR" sz="1600" dirty="0">
                <a:solidFill>
                  <a:srgbClr val="C00000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Ações voltadas para a melhoria da educação – o exemplo do Marajó</a:t>
            </a:r>
          </a:p>
        </p:txBody>
      </p:sp>
      <p:sp>
        <p:nvSpPr>
          <p:cNvPr id="11" name="Google Shape;56;p2">
            <a:extLst>
              <a:ext uri="{FF2B5EF4-FFF2-40B4-BE49-F238E27FC236}">
                <a16:creationId xmlns:a16="http://schemas.microsoft.com/office/drawing/2014/main" id="{62D3D59D-D56F-5874-677B-26E8AF9602DD}"/>
              </a:ext>
            </a:extLst>
          </p:cNvPr>
          <p:cNvSpPr txBox="1"/>
          <p:nvPr/>
        </p:nvSpPr>
        <p:spPr>
          <a:xfrm>
            <a:off x="1199744" y="1122443"/>
            <a:ext cx="5452874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t-BR" sz="1200" b="1" cap="all" dirty="0">
                <a:solidFill>
                  <a:srgbClr val="0070C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Gestão Escolar</a:t>
            </a:r>
          </a:p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t-BR" sz="1200" dirty="0">
                <a:solidFill>
                  <a:srgbClr val="C0000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Fortalecimento da gestão da Secretaria e das escolas municipais</a:t>
            </a:r>
            <a:endParaRPr sz="1200" b="1" i="0" u="none" strike="noStrike" cap="none" dirty="0">
              <a:solidFill>
                <a:srgbClr val="C00000"/>
              </a:solidFill>
              <a:latin typeface="Arial Rounded MT Bold" panose="020F0704030504030204" pitchFamily="34" charset="0"/>
              <a:ea typeface="Calibri"/>
              <a:cs typeface="Calibri" panose="020F0502020204030204" pitchFamily="34" charset="0"/>
              <a:sym typeface="Calibri"/>
            </a:endParaRP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32EC3049-5378-BDC8-2BD5-08238DAD0EE4}"/>
              </a:ext>
            </a:extLst>
          </p:cNvPr>
          <p:cNvSpPr txBox="1"/>
          <p:nvPr/>
        </p:nvSpPr>
        <p:spPr>
          <a:xfrm>
            <a:off x="1235347" y="3935364"/>
            <a:ext cx="23422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000" dirty="0">
                <a:latin typeface="Arial Rounded MT Bold" panose="020F0704030504030204" pitchFamily="34" charset="0"/>
              </a:rPr>
              <a:t>Inexistência de planejamento como ferramenta de gestão</a:t>
            </a: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33D1FD78-52F3-0FC8-FED5-9DB80D63E6EB}"/>
              </a:ext>
            </a:extLst>
          </p:cNvPr>
          <p:cNvSpPr txBox="1"/>
          <p:nvPr/>
        </p:nvSpPr>
        <p:spPr>
          <a:xfrm>
            <a:off x="4075884" y="2298439"/>
            <a:ext cx="27391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dirty="0">
                <a:latin typeface="Arial Rounded MT Bold" panose="020F0704030504030204" pitchFamily="34" charset="0"/>
              </a:rPr>
              <a:t>Curso de Gestão Orçamentária e Financeira dos recursos da Educação Municipal </a:t>
            </a:r>
            <a:r>
              <a:rPr lang="pt-BR" sz="1200" b="1" dirty="0">
                <a:latin typeface="Arial Rounded MT Bold" panose="020F0704030504030204" pitchFamily="34" charset="0"/>
              </a:rPr>
              <a:t>-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TCM</a:t>
            </a:r>
            <a:r>
              <a:rPr lang="pt-BR" sz="12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PA</a:t>
            </a: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8E226BAC-5A15-E64F-6946-97B33D8D3EFF}"/>
              </a:ext>
            </a:extLst>
          </p:cNvPr>
          <p:cNvSpPr txBox="1"/>
          <p:nvPr/>
        </p:nvSpPr>
        <p:spPr>
          <a:xfrm>
            <a:off x="4075884" y="4260687"/>
            <a:ext cx="31373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dirty="0">
                <a:latin typeface="Arial Rounded MT Bold" panose="020F0704030504030204" pitchFamily="34" charset="0"/>
              </a:rPr>
              <a:t>Manifestação Técnica sobre a necessidade de autonomia financeira dos Secretários de Educação </a:t>
            </a:r>
            <a:r>
              <a:rPr lang="pt-BR" sz="1200" b="1" dirty="0">
                <a:latin typeface="Arial Rounded MT Bold" panose="020F0704030504030204" pitchFamily="34" charset="0"/>
              </a:rPr>
              <a:t>-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GAEPE</a:t>
            </a:r>
          </a:p>
        </p:txBody>
      </p:sp>
      <p:sp>
        <p:nvSpPr>
          <p:cNvPr id="22" name="CaixaDeTexto 21">
            <a:extLst>
              <a:ext uri="{FF2B5EF4-FFF2-40B4-BE49-F238E27FC236}">
                <a16:creationId xmlns:a16="http://schemas.microsoft.com/office/drawing/2014/main" id="{3B555F48-2659-9027-79F5-14AB73E2E2D5}"/>
              </a:ext>
            </a:extLst>
          </p:cNvPr>
          <p:cNvSpPr txBox="1"/>
          <p:nvPr/>
        </p:nvSpPr>
        <p:spPr>
          <a:xfrm>
            <a:off x="4075884" y="3211244"/>
            <a:ext cx="3482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dirty="0">
                <a:latin typeface="Arial Rounded MT Bold" panose="020F0704030504030204" pitchFamily="34" charset="0"/>
              </a:rPr>
              <a:t>Capacitação Técnica dos gestores educacionais sobre os programas do FNDE, PDDE, PAR-</a:t>
            </a:r>
            <a:r>
              <a:rPr lang="pt-BR" sz="1200" dirty="0" err="1">
                <a:latin typeface="Arial Rounded MT Bold" panose="020F0704030504030204" pitchFamily="34" charset="0"/>
              </a:rPr>
              <a:t>Obras,Tempo</a:t>
            </a:r>
            <a:r>
              <a:rPr lang="pt-BR" sz="1200" dirty="0">
                <a:latin typeface="Arial Rounded MT Bold" panose="020F0704030504030204" pitchFamily="34" charset="0"/>
              </a:rPr>
              <a:t> de Aprender e outros </a:t>
            </a:r>
            <a:r>
              <a:rPr lang="pt-BR" sz="1200" b="1" dirty="0">
                <a:latin typeface="Arial Rounded MT Bold" panose="020F0704030504030204" pitchFamily="34" charset="0"/>
              </a:rPr>
              <a:t>–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MEC </a:t>
            </a:r>
            <a:r>
              <a:rPr lang="pt-BR" sz="1200" dirty="0">
                <a:latin typeface="Arial Rounded MT Bold" panose="020F0704030504030204" pitchFamily="34" charset="0"/>
              </a:rPr>
              <a:t>e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 Abrace o Marajó</a:t>
            </a:r>
          </a:p>
        </p:txBody>
      </p:sp>
      <p:sp>
        <p:nvSpPr>
          <p:cNvPr id="31" name="Chave Esquerda 30">
            <a:extLst>
              <a:ext uri="{FF2B5EF4-FFF2-40B4-BE49-F238E27FC236}">
                <a16:creationId xmlns:a16="http://schemas.microsoft.com/office/drawing/2014/main" id="{400CCE6E-254C-96F8-258C-4386301FEB79}"/>
              </a:ext>
            </a:extLst>
          </p:cNvPr>
          <p:cNvSpPr/>
          <p:nvPr/>
        </p:nvSpPr>
        <p:spPr>
          <a:xfrm>
            <a:off x="3338051" y="2400738"/>
            <a:ext cx="610964" cy="3439623"/>
          </a:xfrm>
          <a:prstGeom prst="leftBrac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32" name="Imagem 31" descr="Grupo de pessoas reunidas em uma sala&#10;&#10;Descrição gerada automaticamente com confiança baixa">
            <a:extLst>
              <a:ext uri="{FF2B5EF4-FFF2-40B4-BE49-F238E27FC236}">
                <a16:creationId xmlns:a16="http://schemas.microsoft.com/office/drawing/2014/main" id="{11FE9980-1CA6-84FE-00E0-33170858A9B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3085" y="1695719"/>
            <a:ext cx="2739171" cy="1383012"/>
          </a:xfrm>
          <a:prstGeom prst="rect">
            <a:avLst/>
          </a:prstGeom>
        </p:spPr>
      </p:pic>
      <p:pic>
        <p:nvPicPr>
          <p:cNvPr id="33" name="Imagem 32" descr="Grupo de pessoas sentadas ao redor de uma mesa&#10;&#10;Descrição gerada automaticamente com confiança média">
            <a:extLst>
              <a:ext uri="{FF2B5EF4-FFF2-40B4-BE49-F238E27FC236}">
                <a16:creationId xmlns:a16="http://schemas.microsoft.com/office/drawing/2014/main" id="{51A84054-F339-1D11-A4B5-48265840583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3085" y="5005752"/>
            <a:ext cx="2775069" cy="1505870"/>
          </a:xfrm>
          <a:prstGeom prst="rect">
            <a:avLst/>
          </a:prstGeom>
        </p:spPr>
      </p:pic>
      <p:pic>
        <p:nvPicPr>
          <p:cNvPr id="34" name="Imagem 33" descr="Grupo de pessoas sentadas em uma sala&#10;&#10;Descrição gerada automaticamente com confiança média">
            <a:extLst>
              <a:ext uri="{FF2B5EF4-FFF2-40B4-BE49-F238E27FC236}">
                <a16:creationId xmlns:a16="http://schemas.microsoft.com/office/drawing/2014/main" id="{ECC6B25F-5BF9-D405-3F39-9EE829240FA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3044" y="3190509"/>
            <a:ext cx="2739171" cy="1703465"/>
          </a:xfrm>
          <a:prstGeom prst="rect">
            <a:avLst/>
          </a:prstGeom>
        </p:spPr>
      </p:pic>
      <p:sp>
        <p:nvSpPr>
          <p:cNvPr id="35" name="CaixaDeTexto 34">
            <a:extLst>
              <a:ext uri="{FF2B5EF4-FFF2-40B4-BE49-F238E27FC236}">
                <a16:creationId xmlns:a16="http://schemas.microsoft.com/office/drawing/2014/main" id="{406D4F07-5237-5126-7726-D3C28F894D34}"/>
              </a:ext>
            </a:extLst>
          </p:cNvPr>
          <p:cNvSpPr txBox="1"/>
          <p:nvPr/>
        </p:nvSpPr>
        <p:spPr>
          <a:xfrm>
            <a:off x="4075884" y="5125464"/>
            <a:ext cx="3482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dirty="0">
                <a:effectLst/>
                <a:latin typeface="Arial Rounded MT Bold" panose="020F0704030504030204" pitchFamily="34" charset="0"/>
                <a:ea typeface="Calibri" panose="020F0502020204030204" pitchFamily="34" charset="0"/>
              </a:rPr>
              <a:t>Levantamento sobre a Estrutura Organizacional das </a:t>
            </a:r>
            <a:r>
              <a:rPr lang="pt-BR" sz="1200" dirty="0" err="1">
                <a:effectLst/>
                <a:latin typeface="Arial Rounded MT Bold" panose="020F0704030504030204" pitchFamily="34" charset="0"/>
                <a:ea typeface="Calibri" panose="020F0502020204030204" pitchFamily="34" charset="0"/>
              </a:rPr>
              <a:t>SEMEDs</a:t>
            </a:r>
            <a:r>
              <a:rPr lang="pt-BR" sz="1200" dirty="0">
                <a:effectLst/>
                <a:latin typeface="Arial Rounded MT Bold" panose="020F0704030504030204" pitchFamily="34" charset="0"/>
                <a:ea typeface="Calibri" panose="020F0502020204030204" pitchFamily="34" charset="0"/>
              </a:rPr>
              <a:t> do Marajó – </a:t>
            </a:r>
            <a:r>
              <a:rPr lang="pt-BR" sz="1200" dirty="0">
                <a:solidFill>
                  <a:srgbClr val="0070C0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</a:rPr>
              <a:t>SEMED São Sebastião da Bo Vista</a:t>
            </a:r>
            <a:r>
              <a:rPr lang="pt-BR" sz="1200" dirty="0">
                <a:effectLst/>
                <a:latin typeface="Arial Rounded MT Bold" panose="020F0704030504030204" pitchFamily="34" charset="0"/>
                <a:ea typeface="Calibri" panose="020F0502020204030204" pitchFamily="34" charset="0"/>
              </a:rPr>
              <a:t> e </a:t>
            </a:r>
            <a:r>
              <a:rPr lang="pt-BR" sz="1200" dirty="0">
                <a:solidFill>
                  <a:srgbClr val="0070C0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</a:rPr>
              <a:t>TCM</a:t>
            </a:r>
            <a:r>
              <a:rPr lang="pt-BR" sz="1200" dirty="0">
                <a:solidFill>
                  <a:srgbClr val="C00000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</a:rPr>
              <a:t>PA</a:t>
            </a:r>
            <a:endParaRPr lang="pt-BR" sz="1200" dirty="0">
              <a:solidFill>
                <a:srgbClr val="C00000"/>
              </a:solidFill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38347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D2517E4-76B4-4082-A379-A7711AE0E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BC872EFF-1BF5-45AA-9928-8CD7D16002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5612" cy="6858000"/>
          </a:xfrm>
        </p:spPr>
      </p:pic>
      <p:sp>
        <p:nvSpPr>
          <p:cNvPr id="10" name="Retângulo 9">
            <a:extLst>
              <a:ext uri="{FF2B5EF4-FFF2-40B4-BE49-F238E27FC236}">
                <a16:creationId xmlns:a16="http://schemas.microsoft.com/office/drawing/2014/main" id="{024AF7B3-E0CC-6458-D41B-1A3003DA8930}"/>
              </a:ext>
            </a:extLst>
          </p:cNvPr>
          <p:cNvSpPr/>
          <p:nvPr/>
        </p:nvSpPr>
        <p:spPr>
          <a:xfrm>
            <a:off x="1953418" y="87276"/>
            <a:ext cx="6984105" cy="5556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2000"/>
              </a:lnSpc>
            </a:pPr>
            <a:r>
              <a:rPr lang="pt-BR" sz="1600" dirty="0">
                <a:solidFill>
                  <a:srgbClr val="C00000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Ações voltadas para a melhoria da educação – o exemplo do Marajó</a:t>
            </a:r>
          </a:p>
        </p:txBody>
      </p:sp>
      <p:sp>
        <p:nvSpPr>
          <p:cNvPr id="11" name="Google Shape;56;p2">
            <a:extLst>
              <a:ext uri="{FF2B5EF4-FFF2-40B4-BE49-F238E27FC236}">
                <a16:creationId xmlns:a16="http://schemas.microsoft.com/office/drawing/2014/main" id="{62D3D59D-D56F-5874-677B-26E8AF9602DD}"/>
              </a:ext>
            </a:extLst>
          </p:cNvPr>
          <p:cNvSpPr txBox="1"/>
          <p:nvPr/>
        </p:nvSpPr>
        <p:spPr>
          <a:xfrm>
            <a:off x="1147314" y="1162553"/>
            <a:ext cx="5452874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t-BR" sz="1200" b="1" cap="all" dirty="0">
                <a:solidFill>
                  <a:srgbClr val="0070C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Gestão Escolar</a:t>
            </a:r>
          </a:p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t-BR" sz="1200" dirty="0">
                <a:solidFill>
                  <a:srgbClr val="C0000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Fortalecimento da gestão da Secretaria e das escolas municipais</a:t>
            </a:r>
            <a:endParaRPr sz="1200" b="1" i="0" u="none" strike="noStrike" cap="none" dirty="0">
              <a:solidFill>
                <a:srgbClr val="C00000"/>
              </a:solidFill>
              <a:latin typeface="Arial Rounded MT Bold" panose="020F0704030504030204" pitchFamily="34" charset="0"/>
              <a:ea typeface="Calibri"/>
              <a:cs typeface="Calibri" panose="020F0502020204030204" pitchFamily="34" charset="0"/>
              <a:sym typeface="Calibri"/>
            </a:endParaRP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DEE0DA0E-E276-E24D-8023-5970A507160D}"/>
              </a:ext>
            </a:extLst>
          </p:cNvPr>
          <p:cNvSpPr txBox="1"/>
          <p:nvPr/>
        </p:nvSpPr>
        <p:spPr>
          <a:xfrm>
            <a:off x="1154403" y="2828835"/>
            <a:ext cx="24736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000" dirty="0">
                <a:latin typeface="Arial Rounded MT Bold" panose="020F0704030504030204" pitchFamily="34" charset="0"/>
              </a:rPr>
              <a:t>Escolha de diretores por indicação política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BAF609A4-C515-A8E0-175B-C7E355377269}"/>
              </a:ext>
            </a:extLst>
          </p:cNvPr>
          <p:cNvSpPr txBox="1"/>
          <p:nvPr/>
        </p:nvSpPr>
        <p:spPr>
          <a:xfrm>
            <a:off x="4324592" y="2248476"/>
            <a:ext cx="34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dirty="0">
                <a:latin typeface="Arial Rounded MT Bold" panose="020F0704030504030204" pitchFamily="34" charset="0"/>
              </a:rPr>
              <a:t>Orientação aos municípios sobre os critérios técnicos para escolha democrática dos gestores escolares -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Centro LEMANN</a:t>
            </a:r>
            <a:r>
              <a:rPr lang="pt-BR" sz="1200" dirty="0">
                <a:latin typeface="Arial Rounded MT Bold" panose="020F0704030504030204" pitchFamily="34" charset="0"/>
              </a:rPr>
              <a:t> </a:t>
            </a:r>
          </a:p>
        </p:txBody>
      </p:sp>
      <p:sp>
        <p:nvSpPr>
          <p:cNvPr id="7" name="Chave Esquerda 6">
            <a:extLst>
              <a:ext uri="{FF2B5EF4-FFF2-40B4-BE49-F238E27FC236}">
                <a16:creationId xmlns:a16="http://schemas.microsoft.com/office/drawing/2014/main" id="{141EEBB2-3F67-298C-5C42-B524015C295F}"/>
              </a:ext>
            </a:extLst>
          </p:cNvPr>
          <p:cNvSpPr/>
          <p:nvPr/>
        </p:nvSpPr>
        <p:spPr>
          <a:xfrm>
            <a:off x="3590106" y="2400738"/>
            <a:ext cx="567290" cy="1420339"/>
          </a:xfrm>
          <a:prstGeom prst="leftBrac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3B4DECF0-347F-8B0A-6394-A8A4F614A670}"/>
              </a:ext>
            </a:extLst>
          </p:cNvPr>
          <p:cNvSpPr txBox="1"/>
          <p:nvPr/>
        </p:nvSpPr>
        <p:spPr>
          <a:xfrm>
            <a:off x="4312061" y="3174746"/>
            <a:ext cx="35550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dirty="0">
                <a:latin typeface="Arial Rounded MT Bold" panose="020F0704030504030204" pitchFamily="34" charset="0"/>
              </a:rPr>
              <a:t>Análise da legislação municipal sobre a escolha democrática dos gestores escolares -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TCM</a:t>
            </a:r>
            <a:r>
              <a:rPr lang="pt-BR" sz="12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PA</a:t>
            </a:r>
            <a:r>
              <a:rPr lang="pt-BR" sz="1200" dirty="0">
                <a:latin typeface="Arial Rounded MT Bold" panose="020F0704030504030204" pitchFamily="34" charset="0"/>
              </a:rPr>
              <a:t> 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C396449F-FEEE-07A8-D933-4462E283CADF}"/>
              </a:ext>
            </a:extLst>
          </p:cNvPr>
          <p:cNvSpPr txBox="1"/>
          <p:nvPr/>
        </p:nvSpPr>
        <p:spPr>
          <a:xfrm>
            <a:off x="1177060" y="4983544"/>
            <a:ext cx="243108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000" dirty="0">
                <a:latin typeface="Arial Rounded MT Bold" panose="020F0704030504030204" pitchFamily="34" charset="0"/>
              </a:rPr>
              <a:t>Gestores escolares sem formação para o desempenho de suas atividades</a:t>
            </a: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AFF8F9AD-FB70-0711-0B34-CA27962AD06A}"/>
              </a:ext>
            </a:extLst>
          </p:cNvPr>
          <p:cNvSpPr txBox="1"/>
          <p:nvPr/>
        </p:nvSpPr>
        <p:spPr>
          <a:xfrm>
            <a:off x="4312061" y="4461629"/>
            <a:ext cx="34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dirty="0">
                <a:latin typeface="Arial Rounded MT Bold" panose="020F0704030504030204" pitchFamily="34" charset="0"/>
              </a:rPr>
              <a:t>Inclusão dos municípios no Programa de Formação de Lideranças Educacionais -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Centro LEMANN</a:t>
            </a:r>
            <a:endParaRPr lang="pt-BR" sz="1200" dirty="0">
              <a:latin typeface="Arial Rounded MT Bold" panose="020F0704030504030204" pitchFamily="34" charset="0"/>
            </a:endParaRPr>
          </a:p>
        </p:txBody>
      </p:sp>
      <p:sp>
        <p:nvSpPr>
          <p:cNvPr id="22" name="Chave Esquerda 21">
            <a:extLst>
              <a:ext uri="{FF2B5EF4-FFF2-40B4-BE49-F238E27FC236}">
                <a16:creationId xmlns:a16="http://schemas.microsoft.com/office/drawing/2014/main" id="{06822C2F-4B1D-4B4B-A58B-51FA44B32422}"/>
              </a:ext>
            </a:extLst>
          </p:cNvPr>
          <p:cNvSpPr/>
          <p:nvPr/>
        </p:nvSpPr>
        <p:spPr>
          <a:xfrm>
            <a:off x="3585490" y="4550374"/>
            <a:ext cx="587111" cy="1420338"/>
          </a:xfrm>
          <a:prstGeom prst="leftBrac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23" name="Imagem 22" descr="Grupo de pessoas em uma sala&#10;&#10;Descrição gerada automaticamente com confiança média">
            <a:extLst>
              <a:ext uri="{FF2B5EF4-FFF2-40B4-BE49-F238E27FC236}">
                <a16:creationId xmlns:a16="http://schemas.microsoft.com/office/drawing/2014/main" id="{36DDF836-2857-DB1C-6B28-638017DADE9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6824" y="1537780"/>
            <a:ext cx="2828836" cy="1515648"/>
          </a:xfrm>
          <a:prstGeom prst="rect">
            <a:avLst/>
          </a:prstGeom>
        </p:spPr>
      </p:pic>
      <p:pic>
        <p:nvPicPr>
          <p:cNvPr id="24" name="Imagem 23" descr="Grupo de pessoas em frente a bola no ar&#10;&#10;Descrição gerada automaticamente com confiança baixa">
            <a:extLst>
              <a:ext uri="{FF2B5EF4-FFF2-40B4-BE49-F238E27FC236}">
                <a16:creationId xmlns:a16="http://schemas.microsoft.com/office/drawing/2014/main" id="{3BA60101-9686-41F4-9856-8A84533B63C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9401" y="5099294"/>
            <a:ext cx="2828833" cy="1515648"/>
          </a:xfrm>
          <a:prstGeom prst="rect">
            <a:avLst/>
          </a:prstGeom>
        </p:spPr>
      </p:pic>
      <p:pic>
        <p:nvPicPr>
          <p:cNvPr id="25" name="Imagem 24" descr="Grupo de pessoas em pé lado a lado&#10;&#10;Descrição gerada automaticamente">
            <a:extLst>
              <a:ext uri="{FF2B5EF4-FFF2-40B4-BE49-F238E27FC236}">
                <a16:creationId xmlns:a16="http://schemas.microsoft.com/office/drawing/2014/main" id="{7BC25385-3239-2E03-EB09-37DBC04429B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4256" y="3345359"/>
            <a:ext cx="2828836" cy="1515648"/>
          </a:xfrm>
          <a:prstGeom prst="rect">
            <a:avLst/>
          </a:prstGeom>
        </p:spPr>
      </p:pic>
      <p:sp>
        <p:nvSpPr>
          <p:cNvPr id="26" name="CaixaDeTexto 25">
            <a:extLst>
              <a:ext uri="{FF2B5EF4-FFF2-40B4-BE49-F238E27FC236}">
                <a16:creationId xmlns:a16="http://schemas.microsoft.com/office/drawing/2014/main" id="{F9E53A2B-D678-2041-0E47-C0EF815DE9FC}"/>
              </a:ext>
            </a:extLst>
          </p:cNvPr>
          <p:cNvSpPr txBox="1"/>
          <p:nvPr/>
        </p:nvSpPr>
        <p:spPr>
          <a:xfrm>
            <a:off x="4312061" y="5573300"/>
            <a:ext cx="282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2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Visita técnica do Centro LEMANN e do Instituto ABC aos municípios</a:t>
            </a:r>
          </a:p>
        </p:txBody>
      </p:sp>
      <p:cxnSp>
        <p:nvCxnSpPr>
          <p:cNvPr id="27" name="Conector de Seta Reta 26">
            <a:extLst>
              <a:ext uri="{FF2B5EF4-FFF2-40B4-BE49-F238E27FC236}">
                <a16:creationId xmlns:a16="http://schemas.microsoft.com/office/drawing/2014/main" id="{28F499C5-6ABD-6787-51F0-5CDEA9289DAC}"/>
              </a:ext>
            </a:extLst>
          </p:cNvPr>
          <p:cNvCxnSpPr>
            <a:cxnSpLocks/>
          </p:cNvCxnSpPr>
          <p:nvPr/>
        </p:nvCxnSpPr>
        <p:spPr>
          <a:xfrm>
            <a:off x="5827706" y="5107960"/>
            <a:ext cx="0" cy="321476"/>
          </a:xfrm>
          <a:prstGeom prst="straightConnector1">
            <a:avLst/>
          </a:prstGeom>
          <a:ln>
            <a:solidFill>
              <a:schemeClr val="tx1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7524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D2517E4-76B4-4082-A379-A7711AE0E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BC872EFF-1BF5-45AA-9928-8CD7D16002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5612" cy="6858000"/>
          </a:xfrm>
        </p:spPr>
      </p:pic>
      <p:sp>
        <p:nvSpPr>
          <p:cNvPr id="10" name="Retângulo 9">
            <a:extLst>
              <a:ext uri="{FF2B5EF4-FFF2-40B4-BE49-F238E27FC236}">
                <a16:creationId xmlns:a16="http://schemas.microsoft.com/office/drawing/2014/main" id="{024AF7B3-E0CC-6458-D41B-1A3003DA8930}"/>
              </a:ext>
            </a:extLst>
          </p:cNvPr>
          <p:cNvSpPr/>
          <p:nvPr/>
        </p:nvSpPr>
        <p:spPr>
          <a:xfrm>
            <a:off x="1953418" y="87276"/>
            <a:ext cx="6984105" cy="5556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2000"/>
              </a:lnSpc>
            </a:pPr>
            <a:r>
              <a:rPr lang="pt-BR" sz="1600" dirty="0">
                <a:solidFill>
                  <a:srgbClr val="C00000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Ações voltadas para a melhoria da educação – o exemplo do Marajó</a:t>
            </a:r>
          </a:p>
        </p:txBody>
      </p:sp>
      <p:sp>
        <p:nvSpPr>
          <p:cNvPr id="3" name="Google Shape;56;p2">
            <a:extLst>
              <a:ext uri="{FF2B5EF4-FFF2-40B4-BE49-F238E27FC236}">
                <a16:creationId xmlns:a16="http://schemas.microsoft.com/office/drawing/2014/main" id="{465067B2-5AD0-446E-E249-25790E6A07CF}"/>
              </a:ext>
            </a:extLst>
          </p:cNvPr>
          <p:cNvSpPr txBox="1"/>
          <p:nvPr/>
        </p:nvSpPr>
        <p:spPr>
          <a:xfrm>
            <a:off x="939978" y="1266703"/>
            <a:ext cx="5629854" cy="8001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t-BR" sz="1200" b="1" cap="all" dirty="0">
                <a:solidFill>
                  <a:srgbClr val="0070C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Universalização, Acesso e Permanência</a:t>
            </a:r>
          </a:p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t-BR" sz="1200" dirty="0"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Acesso à universalização da alfabetização e do ensino fundamental, inclusão e permanência do educando na etapa e idade recomendada</a:t>
            </a:r>
            <a:endParaRPr sz="1200" b="1" i="0" u="none" strike="noStrike" cap="none" dirty="0">
              <a:latin typeface="Arial Rounded MT Bold" panose="020F0704030504030204" pitchFamily="34" charset="0"/>
              <a:ea typeface="Calibri"/>
              <a:cs typeface="Calibri" panose="020F0502020204030204" pitchFamily="34" charset="0"/>
              <a:sym typeface="Calibri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B48563B5-B533-2151-7F85-4265D93F2CF6}"/>
              </a:ext>
            </a:extLst>
          </p:cNvPr>
          <p:cNvSpPr txBox="1"/>
          <p:nvPr/>
        </p:nvSpPr>
        <p:spPr>
          <a:xfrm>
            <a:off x="976888" y="3411424"/>
            <a:ext cx="2326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000" dirty="0">
                <a:latin typeface="Arial Rounded MT Bold" panose="020F0704030504030204" pitchFamily="34" charset="0"/>
              </a:rPr>
              <a:t>A busca ativa na pandemia não produziu resultado satisfatório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BF5670F6-39E8-3068-D936-3AF7A0C5D069}"/>
              </a:ext>
            </a:extLst>
          </p:cNvPr>
          <p:cNvSpPr txBox="1"/>
          <p:nvPr/>
        </p:nvSpPr>
        <p:spPr>
          <a:xfrm>
            <a:off x="3797502" y="2979082"/>
            <a:ext cx="3264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dirty="0">
                <a:latin typeface="Arial Rounded MT Bold" panose="020F0704030504030204" pitchFamily="34" charset="0"/>
              </a:rPr>
              <a:t>Realização da Semana D da Busca Ativa Escolar –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UNICEF / Instituto Peabiru</a:t>
            </a:r>
          </a:p>
        </p:txBody>
      </p:sp>
      <p:sp>
        <p:nvSpPr>
          <p:cNvPr id="7" name="Chave Esquerda 6">
            <a:extLst>
              <a:ext uri="{FF2B5EF4-FFF2-40B4-BE49-F238E27FC236}">
                <a16:creationId xmlns:a16="http://schemas.microsoft.com/office/drawing/2014/main" id="{DD68E8C2-4B21-EDC2-6E96-832335BFB1FA}"/>
              </a:ext>
            </a:extLst>
          </p:cNvPr>
          <p:cNvSpPr/>
          <p:nvPr/>
        </p:nvSpPr>
        <p:spPr>
          <a:xfrm>
            <a:off x="3061169" y="2989243"/>
            <a:ext cx="693736" cy="1336954"/>
          </a:xfrm>
          <a:prstGeom prst="leftBrac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2CD90F6E-DE4F-1316-75DD-B186AE15A554}"/>
              </a:ext>
            </a:extLst>
          </p:cNvPr>
          <p:cNvSpPr txBox="1"/>
          <p:nvPr/>
        </p:nvSpPr>
        <p:spPr>
          <a:xfrm>
            <a:off x="3871209" y="3935409"/>
            <a:ext cx="27360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200" dirty="0" err="1">
                <a:solidFill>
                  <a:srgbClr val="C00000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Rematriculados</a:t>
            </a:r>
            <a:r>
              <a:rPr lang="pt-BR" sz="1200" dirty="0">
                <a:solidFill>
                  <a:srgbClr val="C00000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3,8 mil alunos que se encontravam fora da escola</a:t>
            </a:r>
            <a:endParaRPr lang="pt-BR" sz="1200" dirty="0">
              <a:solidFill>
                <a:srgbClr val="C00000"/>
              </a:solidFill>
              <a:latin typeface="Arial Rounded MT Bold" panose="020F0704030504030204" pitchFamily="34" charset="0"/>
            </a:endParaRPr>
          </a:p>
        </p:txBody>
      </p:sp>
      <p:cxnSp>
        <p:nvCxnSpPr>
          <p:cNvPr id="9" name="Conector de Seta Reta 8">
            <a:extLst>
              <a:ext uri="{FF2B5EF4-FFF2-40B4-BE49-F238E27FC236}">
                <a16:creationId xmlns:a16="http://schemas.microsoft.com/office/drawing/2014/main" id="{294E223A-B641-21CA-A792-60672A48F740}"/>
              </a:ext>
            </a:extLst>
          </p:cNvPr>
          <p:cNvCxnSpPr>
            <a:cxnSpLocks/>
          </p:cNvCxnSpPr>
          <p:nvPr/>
        </p:nvCxnSpPr>
        <p:spPr>
          <a:xfrm>
            <a:off x="5165518" y="3524626"/>
            <a:ext cx="0" cy="321476"/>
          </a:xfrm>
          <a:prstGeom prst="straightConnector1">
            <a:avLst/>
          </a:prstGeom>
          <a:ln>
            <a:solidFill>
              <a:schemeClr val="tx1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Imagem 20" descr="Grupo de pessoas posando para foto&#10;&#10;Descrição gerada automaticamente com confiança média">
            <a:extLst>
              <a:ext uri="{FF2B5EF4-FFF2-40B4-BE49-F238E27FC236}">
                <a16:creationId xmlns:a16="http://schemas.microsoft.com/office/drawing/2014/main" id="{C50E6EC9-DE32-D22A-D9BF-C8E477CF0E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5392" y="1845928"/>
            <a:ext cx="2446228" cy="1611609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28FB38FB-983E-8747-53F2-F98FBD4DCBC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5143" y="3685364"/>
            <a:ext cx="2199787" cy="1459567"/>
          </a:xfrm>
          <a:prstGeom prst="rect">
            <a:avLst/>
          </a:prstGeom>
        </p:spPr>
      </p:pic>
      <p:pic>
        <p:nvPicPr>
          <p:cNvPr id="23" name="Imagem 22" descr="Uma imagem contendo ao ar livre, comida, mesa, em pé&#10;&#10;Descrição gerada automaticamente">
            <a:extLst>
              <a:ext uri="{FF2B5EF4-FFF2-40B4-BE49-F238E27FC236}">
                <a16:creationId xmlns:a16="http://schemas.microsoft.com/office/drawing/2014/main" id="{3E4ABB72-7D3E-6A7D-4CD4-42F0821366D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1584" y="3651290"/>
            <a:ext cx="2208134" cy="1491568"/>
          </a:xfrm>
          <a:prstGeom prst="rect">
            <a:avLst/>
          </a:prstGeom>
        </p:spPr>
      </p:pic>
      <p:pic>
        <p:nvPicPr>
          <p:cNvPr id="24" name="Imagem 23" descr="Multidão de pessoas&#10;&#10;Descrição gerada automaticamente">
            <a:extLst>
              <a:ext uri="{FF2B5EF4-FFF2-40B4-BE49-F238E27FC236}">
                <a16:creationId xmlns:a16="http://schemas.microsoft.com/office/drawing/2014/main" id="{7FE5EC94-2FAC-D1EF-F591-845BB2F8117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3717" y="5334887"/>
            <a:ext cx="2078702" cy="1382572"/>
          </a:xfrm>
          <a:prstGeom prst="rect">
            <a:avLst/>
          </a:prstGeom>
        </p:spPr>
      </p:pic>
      <p:pic>
        <p:nvPicPr>
          <p:cNvPr id="25" name="Imagem 24" descr="Pessoas ao lado de uma placa&#10;&#10;Descrição gerada automaticamente com confiança baixa">
            <a:extLst>
              <a:ext uri="{FF2B5EF4-FFF2-40B4-BE49-F238E27FC236}">
                <a16:creationId xmlns:a16="http://schemas.microsoft.com/office/drawing/2014/main" id="{116F11B9-C275-C71E-687B-51557A2A6BE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2444" y="5338684"/>
            <a:ext cx="2078702" cy="1385956"/>
          </a:xfrm>
          <a:prstGeom prst="rect">
            <a:avLst/>
          </a:prstGeom>
        </p:spPr>
      </p:pic>
      <p:pic>
        <p:nvPicPr>
          <p:cNvPr id="26" name="Imagem 25" descr="Grupo de pessoas correndo em pista de corrida&#10;&#10;Descrição gerada automaticamente">
            <a:extLst>
              <a:ext uri="{FF2B5EF4-FFF2-40B4-BE49-F238E27FC236}">
                <a16:creationId xmlns:a16="http://schemas.microsoft.com/office/drawing/2014/main" id="{B3501E93-2C38-E4D7-5F9A-D23322B91C98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8436" y="5327130"/>
            <a:ext cx="2078703" cy="1397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3861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D2517E4-76B4-4082-A379-A7711AE0E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BC872EFF-1BF5-45AA-9928-8CD7D16002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5612" cy="6858000"/>
          </a:xfrm>
        </p:spPr>
      </p:pic>
      <p:sp>
        <p:nvSpPr>
          <p:cNvPr id="3" name="Google Shape;56;p2">
            <a:extLst>
              <a:ext uri="{FF2B5EF4-FFF2-40B4-BE49-F238E27FC236}">
                <a16:creationId xmlns:a16="http://schemas.microsoft.com/office/drawing/2014/main" id="{7B5A4D89-F23F-429E-D44B-153EE77CBF1A}"/>
              </a:ext>
            </a:extLst>
          </p:cNvPr>
          <p:cNvSpPr txBox="1"/>
          <p:nvPr/>
        </p:nvSpPr>
        <p:spPr>
          <a:xfrm>
            <a:off x="1004574" y="1204592"/>
            <a:ext cx="5629854" cy="8001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t-BR" sz="1200" b="1" cap="all" dirty="0">
                <a:solidFill>
                  <a:srgbClr val="0070C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Universalização, Acesso e Permanência</a:t>
            </a:r>
          </a:p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t-BR" sz="1200" dirty="0"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Acesso à universalização da alfabetização e do ensino fundamental, inclusão e permanência do educando na etapa e idade recomendada</a:t>
            </a:r>
            <a:endParaRPr sz="1200" b="1" i="0" u="none" strike="noStrike" cap="none" dirty="0">
              <a:latin typeface="Arial Rounded MT Bold" panose="020F0704030504030204" pitchFamily="34" charset="0"/>
              <a:ea typeface="Calibri"/>
              <a:cs typeface="Calibri" panose="020F0502020204030204" pitchFamily="34" charset="0"/>
              <a:sym typeface="Calibri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9EF45E29-6586-C28D-6CA3-5BCDBB5FBEA4}"/>
              </a:ext>
            </a:extLst>
          </p:cNvPr>
          <p:cNvSpPr txBox="1"/>
          <p:nvPr/>
        </p:nvSpPr>
        <p:spPr>
          <a:xfrm>
            <a:off x="1004574" y="3443347"/>
            <a:ext cx="196292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000" dirty="0">
                <a:latin typeface="Arial Rounded MT Bold" panose="020F0704030504030204" pitchFamily="34" charset="0"/>
              </a:rPr>
              <a:t>Inexistência de política de avaliação periódica dos alunos</a:t>
            </a:r>
          </a:p>
        </p:txBody>
      </p:sp>
      <p:sp>
        <p:nvSpPr>
          <p:cNvPr id="6" name="Chave Esquerda 5">
            <a:extLst>
              <a:ext uri="{FF2B5EF4-FFF2-40B4-BE49-F238E27FC236}">
                <a16:creationId xmlns:a16="http://schemas.microsoft.com/office/drawing/2014/main" id="{67C4E321-641F-6ADE-FE74-88F67F82C5CB}"/>
              </a:ext>
            </a:extLst>
          </p:cNvPr>
          <p:cNvSpPr/>
          <p:nvPr/>
        </p:nvSpPr>
        <p:spPr>
          <a:xfrm>
            <a:off x="2880811" y="2582299"/>
            <a:ext cx="540420" cy="2264245"/>
          </a:xfrm>
          <a:prstGeom prst="leftBrac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13914E80-ED89-3347-8687-DDD35F5EF568}"/>
              </a:ext>
            </a:extLst>
          </p:cNvPr>
          <p:cNvSpPr txBox="1"/>
          <p:nvPr/>
        </p:nvSpPr>
        <p:spPr>
          <a:xfrm>
            <a:off x="3626621" y="2602242"/>
            <a:ext cx="3721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dirty="0">
                <a:latin typeface="Arial Rounded MT Bold" panose="020F0704030504030204" pitchFamily="34" charset="0"/>
              </a:rPr>
              <a:t>Aplicação de avaliação diagnóstica e formativa do “Avalia e Aprende” -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Instituto REÚNA</a:t>
            </a:r>
            <a:endParaRPr lang="pt-BR" sz="1200" dirty="0">
              <a:latin typeface="Arial Rounded MT Bold" panose="020F0704030504030204" pitchFamily="34" charset="0"/>
            </a:endParaRPr>
          </a:p>
        </p:txBody>
      </p:sp>
      <p:cxnSp>
        <p:nvCxnSpPr>
          <p:cNvPr id="8" name="Conector de Seta Reta 7">
            <a:extLst>
              <a:ext uri="{FF2B5EF4-FFF2-40B4-BE49-F238E27FC236}">
                <a16:creationId xmlns:a16="http://schemas.microsoft.com/office/drawing/2014/main" id="{0D0E145E-E769-4D6E-9634-0849406CCDE4}"/>
              </a:ext>
            </a:extLst>
          </p:cNvPr>
          <p:cNvCxnSpPr>
            <a:cxnSpLocks/>
          </p:cNvCxnSpPr>
          <p:nvPr/>
        </p:nvCxnSpPr>
        <p:spPr>
          <a:xfrm>
            <a:off x="5058510" y="3107524"/>
            <a:ext cx="0" cy="321476"/>
          </a:xfrm>
          <a:prstGeom prst="straightConnector1">
            <a:avLst/>
          </a:prstGeom>
          <a:ln>
            <a:solidFill>
              <a:schemeClr val="tx1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ixaDeTexto 8">
            <a:extLst>
              <a:ext uri="{FF2B5EF4-FFF2-40B4-BE49-F238E27FC236}">
                <a16:creationId xmlns:a16="http://schemas.microsoft.com/office/drawing/2014/main" id="{C2DEA122-3825-D077-CEB1-190D010C1686}"/>
              </a:ext>
            </a:extLst>
          </p:cNvPr>
          <p:cNvSpPr txBox="1"/>
          <p:nvPr/>
        </p:nvSpPr>
        <p:spPr>
          <a:xfrm>
            <a:off x="3906081" y="3513796"/>
            <a:ext cx="27360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200" dirty="0">
                <a:solidFill>
                  <a:srgbClr val="C00000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Mais de 42 mil alunos do ensino fundamental avaliados</a:t>
            </a:r>
            <a:endParaRPr lang="pt-BR" sz="1200" dirty="0">
              <a:solidFill>
                <a:srgbClr val="C00000"/>
              </a:solidFill>
              <a:latin typeface="Arial Rounded MT Bold" panose="020F0704030504030204" pitchFamily="34" charset="0"/>
            </a:endParaRPr>
          </a:p>
        </p:txBody>
      </p:sp>
      <p:pic>
        <p:nvPicPr>
          <p:cNvPr id="10" name="Imagem 9" descr="Grupo de pessoas posando para foto&#10;&#10;Descrição gerada automaticamente">
            <a:extLst>
              <a:ext uri="{FF2B5EF4-FFF2-40B4-BE49-F238E27FC236}">
                <a16:creationId xmlns:a16="http://schemas.microsoft.com/office/drawing/2014/main" id="{132E653C-B20D-8862-3DA8-71DBC3CE37D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1189" y="1637746"/>
            <a:ext cx="2289659" cy="1481288"/>
          </a:xfrm>
          <a:prstGeom prst="rect">
            <a:avLst/>
          </a:prstGeom>
        </p:spPr>
      </p:pic>
      <p:pic>
        <p:nvPicPr>
          <p:cNvPr id="12" name="Imagem 11" descr="Grupo de pessoas em pé ao lado de criança&#10;&#10;Descrição gerada automaticamente com confiança baixa">
            <a:extLst>
              <a:ext uri="{FF2B5EF4-FFF2-40B4-BE49-F238E27FC236}">
                <a16:creationId xmlns:a16="http://schemas.microsoft.com/office/drawing/2014/main" id="{2EAD3CBB-E87C-D755-553E-09A1C11AFCF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7569" y="3362535"/>
            <a:ext cx="1972812" cy="1484010"/>
          </a:xfrm>
          <a:prstGeom prst="rect">
            <a:avLst/>
          </a:prstGeom>
        </p:spPr>
      </p:pic>
      <p:pic>
        <p:nvPicPr>
          <p:cNvPr id="13" name="Imagem 12" descr="Grupo de pessoas sentadas ao redor de uma mesa com cadeiras&#10;&#10;Descrição gerada automaticamente">
            <a:extLst>
              <a:ext uri="{FF2B5EF4-FFF2-40B4-BE49-F238E27FC236}">
                <a16:creationId xmlns:a16="http://schemas.microsoft.com/office/drawing/2014/main" id="{68F1FD30-DA24-0882-6464-4587FE77D10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5769" y="3365257"/>
            <a:ext cx="1972812" cy="1481288"/>
          </a:xfrm>
          <a:prstGeom prst="rect">
            <a:avLst/>
          </a:prstGeom>
        </p:spPr>
      </p:pic>
      <p:pic>
        <p:nvPicPr>
          <p:cNvPr id="14" name="Imagem 13" descr="Grupo de crianças posando para foto&#10;&#10;Descrição gerada automaticamente">
            <a:extLst>
              <a:ext uri="{FF2B5EF4-FFF2-40B4-BE49-F238E27FC236}">
                <a16:creationId xmlns:a16="http://schemas.microsoft.com/office/drawing/2014/main" id="{5B0C916D-C9BC-1353-854E-F442F9841F1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4154" y="5184344"/>
            <a:ext cx="2127960" cy="1481288"/>
          </a:xfrm>
          <a:prstGeom prst="rect">
            <a:avLst/>
          </a:prstGeom>
        </p:spPr>
      </p:pic>
      <p:pic>
        <p:nvPicPr>
          <p:cNvPr id="15" name="Imagem 14" descr="Pessoas sentadas em uma sala&#10;&#10;Descrição gerada automaticamente com confiança média">
            <a:extLst>
              <a:ext uri="{FF2B5EF4-FFF2-40B4-BE49-F238E27FC236}">
                <a16:creationId xmlns:a16="http://schemas.microsoft.com/office/drawing/2014/main" id="{8BFCB362-69A0-9A0D-E24C-3412B28D242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5541" y="5184344"/>
            <a:ext cx="2197792" cy="1481288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Imagem 15" descr="Grupo de pessoas reunidas numa sala&#10;&#10;Descrição gerada automaticamente">
            <a:extLst>
              <a:ext uri="{FF2B5EF4-FFF2-40B4-BE49-F238E27FC236}">
                <a16:creationId xmlns:a16="http://schemas.microsoft.com/office/drawing/2014/main" id="{62CAD413-96E6-813C-831F-95F4651BAD31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46760" y="5137096"/>
            <a:ext cx="2330974" cy="1554477"/>
          </a:xfrm>
          <a:prstGeom prst="rect">
            <a:avLst/>
          </a:prstGeom>
        </p:spPr>
      </p:pic>
      <p:sp>
        <p:nvSpPr>
          <p:cNvPr id="17" name="CaixaDeTexto 16">
            <a:extLst>
              <a:ext uri="{FF2B5EF4-FFF2-40B4-BE49-F238E27FC236}">
                <a16:creationId xmlns:a16="http://schemas.microsoft.com/office/drawing/2014/main" id="{EB011E69-37CA-17CA-0CBD-7DA09D4B2179}"/>
              </a:ext>
            </a:extLst>
          </p:cNvPr>
          <p:cNvSpPr txBox="1"/>
          <p:nvPr/>
        </p:nvSpPr>
        <p:spPr>
          <a:xfrm>
            <a:off x="3820670" y="4409732"/>
            <a:ext cx="27170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2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Visita técnica do Instituto REÚNA aos municípios</a:t>
            </a:r>
          </a:p>
        </p:txBody>
      </p:sp>
      <p:cxnSp>
        <p:nvCxnSpPr>
          <p:cNvPr id="18" name="Conector de Seta Reta 17">
            <a:extLst>
              <a:ext uri="{FF2B5EF4-FFF2-40B4-BE49-F238E27FC236}">
                <a16:creationId xmlns:a16="http://schemas.microsoft.com/office/drawing/2014/main" id="{385133B2-24BB-9C4A-C3AA-DB3C9DAA5E50}"/>
              </a:ext>
            </a:extLst>
          </p:cNvPr>
          <p:cNvCxnSpPr>
            <a:cxnSpLocks/>
          </p:cNvCxnSpPr>
          <p:nvPr/>
        </p:nvCxnSpPr>
        <p:spPr>
          <a:xfrm>
            <a:off x="5058510" y="3997345"/>
            <a:ext cx="0" cy="321476"/>
          </a:xfrm>
          <a:prstGeom prst="straightConnector1">
            <a:avLst/>
          </a:prstGeom>
          <a:ln>
            <a:solidFill>
              <a:schemeClr val="tx1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tângulo 18">
            <a:extLst>
              <a:ext uri="{FF2B5EF4-FFF2-40B4-BE49-F238E27FC236}">
                <a16:creationId xmlns:a16="http://schemas.microsoft.com/office/drawing/2014/main" id="{A8A99B44-4B23-7253-AB01-F9F47436B2AA}"/>
              </a:ext>
            </a:extLst>
          </p:cNvPr>
          <p:cNvSpPr/>
          <p:nvPr/>
        </p:nvSpPr>
        <p:spPr>
          <a:xfrm>
            <a:off x="1953418" y="87276"/>
            <a:ext cx="6984105" cy="5556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2000"/>
              </a:lnSpc>
            </a:pPr>
            <a:r>
              <a:rPr lang="pt-BR" sz="1600" dirty="0">
                <a:solidFill>
                  <a:srgbClr val="C00000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Ações voltadas para a melhoria da educação – o exemplo do Marajó</a:t>
            </a:r>
          </a:p>
        </p:txBody>
      </p:sp>
    </p:spTree>
    <p:extLst>
      <p:ext uri="{BB962C8B-B14F-4D97-AF65-F5344CB8AC3E}">
        <p14:creationId xmlns:p14="http://schemas.microsoft.com/office/powerpoint/2010/main" val="28058070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D2517E4-76B4-4082-A379-A7711AE0E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BC872EFF-1BF5-45AA-9928-8CD7D16002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419388"/>
            <a:ext cx="12195612" cy="6858000"/>
          </a:xfrm>
        </p:spPr>
      </p:pic>
      <p:sp>
        <p:nvSpPr>
          <p:cNvPr id="3" name="Google Shape;56;p2">
            <a:extLst>
              <a:ext uri="{FF2B5EF4-FFF2-40B4-BE49-F238E27FC236}">
                <a16:creationId xmlns:a16="http://schemas.microsoft.com/office/drawing/2014/main" id="{EB25E0E1-3E2F-305E-5B65-BD64798D1157}"/>
              </a:ext>
            </a:extLst>
          </p:cNvPr>
          <p:cNvSpPr txBox="1"/>
          <p:nvPr/>
        </p:nvSpPr>
        <p:spPr>
          <a:xfrm>
            <a:off x="980567" y="890509"/>
            <a:ext cx="5629854" cy="8001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t-BR" sz="1200" b="1" cap="all" dirty="0">
                <a:solidFill>
                  <a:srgbClr val="0070C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Universalização, Acesso e Permanência</a:t>
            </a:r>
          </a:p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t-BR" sz="1200" dirty="0"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Acesso à universalização da alfabetização e do ensino fundamental, inclusão e permanência do educando na etapa e idade recomendada</a:t>
            </a:r>
            <a:endParaRPr sz="1200" b="1" i="0" u="none" strike="noStrike" cap="none" dirty="0">
              <a:latin typeface="Arial Rounded MT Bold" panose="020F0704030504030204" pitchFamily="34" charset="0"/>
              <a:ea typeface="Calibri"/>
              <a:cs typeface="Calibri" panose="020F0502020204030204" pitchFamily="34" charset="0"/>
              <a:sym typeface="Calibri"/>
            </a:endParaRP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6C4176CC-F25B-5775-51D4-C4C7B2302B36}"/>
              </a:ext>
            </a:extLst>
          </p:cNvPr>
          <p:cNvSpPr/>
          <p:nvPr/>
        </p:nvSpPr>
        <p:spPr>
          <a:xfrm>
            <a:off x="1953417" y="-166759"/>
            <a:ext cx="6984105" cy="5556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2000"/>
              </a:lnSpc>
            </a:pPr>
            <a:r>
              <a:rPr lang="pt-BR" sz="1600" dirty="0">
                <a:solidFill>
                  <a:srgbClr val="C00000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Ações voltadas para a melhoria da educação – o exemplo do Marajó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8E24CB15-67EF-AB0A-101D-51CF161D5B3A}"/>
              </a:ext>
            </a:extLst>
          </p:cNvPr>
          <p:cNvSpPr txBox="1"/>
          <p:nvPr/>
        </p:nvSpPr>
        <p:spPr>
          <a:xfrm>
            <a:off x="942507" y="3228945"/>
            <a:ext cx="27761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000" dirty="0">
                <a:latin typeface="Arial Rounded MT Bold" panose="020F0704030504030204" pitchFamily="34" charset="0"/>
              </a:rPr>
              <a:t>Dificuldade de acesso à internet, principalmente nas escolas rurais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02B3C64D-D1B0-3110-5DFE-9682986FCBCF}"/>
              </a:ext>
            </a:extLst>
          </p:cNvPr>
          <p:cNvSpPr txBox="1"/>
          <p:nvPr/>
        </p:nvSpPr>
        <p:spPr>
          <a:xfrm>
            <a:off x="942507" y="5018604"/>
            <a:ext cx="27761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000" dirty="0">
                <a:latin typeface="Arial Rounded MT Bold" panose="020F0704030504030204" pitchFamily="34" charset="0"/>
              </a:rPr>
              <a:t>Ausência de proposta metodológica adequada a classes multisseriadas</a:t>
            </a:r>
          </a:p>
        </p:txBody>
      </p:sp>
      <p:sp>
        <p:nvSpPr>
          <p:cNvPr id="8" name="Chave Esquerda 7">
            <a:extLst>
              <a:ext uri="{FF2B5EF4-FFF2-40B4-BE49-F238E27FC236}">
                <a16:creationId xmlns:a16="http://schemas.microsoft.com/office/drawing/2014/main" id="{26851EEF-CDAA-F2E2-24FE-CAD6C71DFABC}"/>
              </a:ext>
            </a:extLst>
          </p:cNvPr>
          <p:cNvSpPr/>
          <p:nvPr/>
        </p:nvSpPr>
        <p:spPr>
          <a:xfrm>
            <a:off x="3301349" y="2463733"/>
            <a:ext cx="417259" cy="1835551"/>
          </a:xfrm>
          <a:prstGeom prst="leftBrac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21A88E80-5EB8-0F9E-7E35-8BBA940ACBD6}"/>
              </a:ext>
            </a:extLst>
          </p:cNvPr>
          <p:cNvSpPr txBox="1"/>
          <p:nvPr/>
        </p:nvSpPr>
        <p:spPr>
          <a:xfrm>
            <a:off x="4035833" y="2317543"/>
            <a:ext cx="49016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dirty="0"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Curso de capacitação em aprendizagem híbridas e à distância – </a:t>
            </a:r>
            <a:r>
              <a:rPr lang="pt-BR" sz="1200" dirty="0">
                <a:solidFill>
                  <a:srgbClr val="0070C0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Rede MONDÓ</a:t>
            </a:r>
            <a:r>
              <a:rPr lang="pt-BR" sz="1200" dirty="0"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pt-BR" sz="1200" dirty="0">
                <a:solidFill>
                  <a:srgbClr val="0070C0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Sofia Educação</a:t>
            </a:r>
            <a:r>
              <a:rPr lang="pt-BR" sz="1200" dirty="0"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 </a:t>
            </a:r>
            <a:r>
              <a:rPr lang="pt-BR" sz="1200" dirty="0">
                <a:solidFill>
                  <a:srgbClr val="0070C0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Instituto Arlequim</a:t>
            </a:r>
            <a:endParaRPr lang="pt-BR" sz="1200" dirty="0">
              <a:solidFill>
                <a:srgbClr val="0070C0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58C2F386-BC21-8C3D-4627-5BEA7A0DB07F}"/>
              </a:ext>
            </a:extLst>
          </p:cNvPr>
          <p:cNvSpPr txBox="1"/>
          <p:nvPr/>
        </p:nvSpPr>
        <p:spPr>
          <a:xfrm>
            <a:off x="4003515" y="3009612"/>
            <a:ext cx="50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dirty="0">
                <a:latin typeface="Arial Rounded MT Bold" panose="020F07040305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Relação das escolas públicas do Marajó que foram selecionadas para instalação de conectividade com o Wi-Fi Brasil, do Ministério das Comunicações - </a:t>
            </a:r>
            <a:r>
              <a:rPr lang="pt-BR" sz="1200" dirty="0">
                <a:solidFill>
                  <a:srgbClr val="0070C0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ANATEL</a:t>
            </a:r>
            <a:endParaRPr lang="pt-BR" sz="1200" dirty="0">
              <a:solidFill>
                <a:srgbClr val="0070C0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967ABC85-3E58-FC03-4F99-D961A0332B92}"/>
              </a:ext>
            </a:extLst>
          </p:cNvPr>
          <p:cNvSpPr txBox="1"/>
          <p:nvPr/>
        </p:nvSpPr>
        <p:spPr>
          <a:xfrm>
            <a:off x="3987707" y="3878738"/>
            <a:ext cx="507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dirty="0">
                <a:effectLst/>
                <a:latin typeface="Arial Rounded MT Bold" panose="020F0704030504030204" pitchFamily="34" charset="0"/>
                <a:ea typeface="Calibri" panose="020F0502020204030204" pitchFamily="34" charset="0"/>
              </a:rPr>
              <a:t>Reunião com a Equatorial Energia sobre a instalação de placas solares nas escolas rurais do Marajó por meio do Programa Mais Luz para a Amazônia - </a:t>
            </a:r>
            <a:r>
              <a:rPr lang="pt-BR" sz="1200" dirty="0">
                <a:solidFill>
                  <a:srgbClr val="0070C0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</a:rPr>
              <a:t>TCM</a:t>
            </a:r>
            <a:r>
              <a:rPr lang="pt-BR" sz="1200" dirty="0">
                <a:solidFill>
                  <a:srgbClr val="C00000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</a:rPr>
              <a:t>PA</a:t>
            </a:r>
            <a:endParaRPr lang="pt-BR" sz="1200" dirty="0">
              <a:solidFill>
                <a:srgbClr val="C00000"/>
              </a:solidFill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22087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D2517E4-76B4-4082-A379-A7711AE0E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BC872EFF-1BF5-45AA-9928-8CD7D16002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78" y="-240926"/>
            <a:ext cx="12195612" cy="6858000"/>
          </a:xfrm>
        </p:spPr>
      </p:pic>
      <p:sp>
        <p:nvSpPr>
          <p:cNvPr id="3" name="Google Shape;56;p2">
            <a:extLst>
              <a:ext uri="{FF2B5EF4-FFF2-40B4-BE49-F238E27FC236}">
                <a16:creationId xmlns:a16="http://schemas.microsoft.com/office/drawing/2014/main" id="{8E95B5EA-60F0-6509-2D16-AA3FAC7150DE}"/>
              </a:ext>
            </a:extLst>
          </p:cNvPr>
          <p:cNvSpPr txBox="1"/>
          <p:nvPr/>
        </p:nvSpPr>
        <p:spPr>
          <a:xfrm>
            <a:off x="1010613" y="980114"/>
            <a:ext cx="4759183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t-BR" sz="1200" b="1" cap="all" dirty="0">
                <a:solidFill>
                  <a:srgbClr val="0070C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Infraestrutura Escolar</a:t>
            </a:r>
          </a:p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t-BR" sz="1200" dirty="0">
                <a:solidFill>
                  <a:srgbClr val="00000A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Melhoria da infraestrutura física dos espaços educacionais</a:t>
            </a:r>
            <a:endParaRPr sz="1200" b="1" i="0" u="none" strike="noStrike" cap="none" dirty="0">
              <a:latin typeface="Arial Rounded MT Bold" panose="020F0704030504030204" pitchFamily="34" charset="0"/>
              <a:ea typeface="Calibri"/>
              <a:cs typeface="Calibri" panose="020F0502020204030204" pitchFamily="34" charset="0"/>
              <a:sym typeface="Calibri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123F61DF-2DC6-6AF1-2802-FC61B9802774}"/>
              </a:ext>
            </a:extLst>
          </p:cNvPr>
          <p:cNvSpPr txBox="1"/>
          <p:nvPr/>
        </p:nvSpPr>
        <p:spPr>
          <a:xfrm>
            <a:off x="1010613" y="3188074"/>
            <a:ext cx="21658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000" dirty="0">
                <a:latin typeface="Arial Rounded MT Bold" panose="020F0704030504030204" pitchFamily="34" charset="0"/>
              </a:rPr>
              <a:t>Obras paralisadas com recursos do PAR/FNDE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94BDDE7E-555E-3590-3CE8-EE597414BFC9}"/>
              </a:ext>
            </a:extLst>
          </p:cNvPr>
          <p:cNvSpPr txBox="1"/>
          <p:nvPr/>
        </p:nvSpPr>
        <p:spPr>
          <a:xfrm>
            <a:off x="3412346" y="2175001"/>
            <a:ext cx="3225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dirty="0">
                <a:latin typeface="Arial Rounded MT Bold" panose="020F0704030504030204" pitchFamily="34" charset="0"/>
              </a:rPr>
              <a:t>Levantamento de todas as obras paralisadas na área da Educação -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FNDE</a:t>
            </a:r>
          </a:p>
        </p:txBody>
      </p:sp>
      <p:sp>
        <p:nvSpPr>
          <p:cNvPr id="7" name="Chave Esquerda 6">
            <a:extLst>
              <a:ext uri="{FF2B5EF4-FFF2-40B4-BE49-F238E27FC236}">
                <a16:creationId xmlns:a16="http://schemas.microsoft.com/office/drawing/2014/main" id="{8B3855FC-7974-F095-D32A-CA18578F9649}"/>
              </a:ext>
            </a:extLst>
          </p:cNvPr>
          <p:cNvSpPr/>
          <p:nvPr/>
        </p:nvSpPr>
        <p:spPr>
          <a:xfrm>
            <a:off x="2892891" y="2276768"/>
            <a:ext cx="381214" cy="2375001"/>
          </a:xfrm>
          <a:prstGeom prst="leftBrac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8ECB188D-CC71-A359-6497-9C27477010C4}"/>
              </a:ext>
            </a:extLst>
          </p:cNvPr>
          <p:cNvSpPr txBox="1"/>
          <p:nvPr/>
        </p:nvSpPr>
        <p:spPr>
          <a:xfrm>
            <a:off x="3412346" y="2913840"/>
            <a:ext cx="33526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dirty="0"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Orientação aos municípios para retomada das obras paralisadas – </a:t>
            </a:r>
            <a:r>
              <a:rPr lang="pt-BR" sz="1200" dirty="0">
                <a:solidFill>
                  <a:srgbClr val="0070C0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TCM</a:t>
            </a:r>
            <a:r>
              <a:rPr lang="pt-BR" sz="1200" dirty="0">
                <a:solidFill>
                  <a:srgbClr val="C00000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98646F21-722D-E772-38B7-EF08368227C6}"/>
              </a:ext>
            </a:extLst>
          </p:cNvPr>
          <p:cNvSpPr txBox="1"/>
          <p:nvPr/>
        </p:nvSpPr>
        <p:spPr>
          <a:xfrm>
            <a:off x="3429443" y="3890609"/>
            <a:ext cx="335263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200" dirty="0">
                <a:solidFill>
                  <a:srgbClr val="C00000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Medida </a:t>
            </a:r>
            <a:r>
              <a:rPr lang="pt-BR" sz="1200" dirty="0">
                <a:solidFill>
                  <a:srgbClr val="C00000"/>
                </a:solidFill>
                <a:latin typeface="Arial Rounded MT Bold" panose="020F07040305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Provisória nº 1.174/, de maio/2023 e </a:t>
            </a:r>
            <a:r>
              <a:rPr lang="pt-BR" sz="1200" dirty="0">
                <a:solidFill>
                  <a:srgbClr val="C00000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Portaria Conjunta MEC/MGI/CGU nº 82, de julho/2023 - Pacto Nacional pela Retomada de Obras na Educação</a:t>
            </a:r>
            <a:endParaRPr lang="pt-BR" sz="1200" dirty="0">
              <a:solidFill>
                <a:srgbClr val="C00000"/>
              </a:solidFill>
              <a:latin typeface="Arial Rounded MT Bold" panose="020F0704030504030204" pitchFamily="34" charset="0"/>
            </a:endParaRPr>
          </a:p>
        </p:txBody>
      </p:sp>
      <p:cxnSp>
        <p:nvCxnSpPr>
          <p:cNvPr id="12" name="Conector de Seta Reta 11">
            <a:extLst>
              <a:ext uri="{FF2B5EF4-FFF2-40B4-BE49-F238E27FC236}">
                <a16:creationId xmlns:a16="http://schemas.microsoft.com/office/drawing/2014/main" id="{155E1753-66D4-2CE6-1836-50C6EF423E5A}"/>
              </a:ext>
            </a:extLst>
          </p:cNvPr>
          <p:cNvCxnSpPr>
            <a:cxnSpLocks/>
          </p:cNvCxnSpPr>
          <p:nvPr/>
        </p:nvCxnSpPr>
        <p:spPr>
          <a:xfrm>
            <a:off x="4721626" y="3429000"/>
            <a:ext cx="0" cy="321476"/>
          </a:xfrm>
          <a:prstGeom prst="straightConnector1">
            <a:avLst/>
          </a:prstGeom>
          <a:ln>
            <a:solidFill>
              <a:schemeClr val="tx1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9BD4CC59-5FA9-09FE-32C9-34FB7CCA88F5}"/>
              </a:ext>
            </a:extLst>
          </p:cNvPr>
          <p:cNvSpPr txBox="1"/>
          <p:nvPr/>
        </p:nvSpPr>
        <p:spPr>
          <a:xfrm>
            <a:off x="1301092" y="5282503"/>
            <a:ext cx="2340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000" dirty="0">
                <a:latin typeface="Arial Rounded MT Bold" panose="020F0704030504030204" pitchFamily="34" charset="0"/>
              </a:rPr>
              <a:t>Situação precária de infraestrutura escolar</a:t>
            </a:r>
          </a:p>
        </p:txBody>
      </p:sp>
      <p:sp>
        <p:nvSpPr>
          <p:cNvPr id="14" name="Chave Esquerda 13">
            <a:extLst>
              <a:ext uri="{FF2B5EF4-FFF2-40B4-BE49-F238E27FC236}">
                <a16:creationId xmlns:a16="http://schemas.microsoft.com/office/drawing/2014/main" id="{9BED412F-8946-D2D4-42C4-EFC986F1FA03}"/>
              </a:ext>
            </a:extLst>
          </p:cNvPr>
          <p:cNvSpPr/>
          <p:nvPr/>
        </p:nvSpPr>
        <p:spPr>
          <a:xfrm>
            <a:off x="2923297" y="5222042"/>
            <a:ext cx="253190" cy="675668"/>
          </a:xfrm>
          <a:prstGeom prst="leftBrac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6" name="Imagem 15" descr="Casa com gramado e árvores ao fundo&#10;&#10;Descrição gerada automaticamente">
            <a:extLst>
              <a:ext uri="{FF2B5EF4-FFF2-40B4-BE49-F238E27FC236}">
                <a16:creationId xmlns:a16="http://schemas.microsoft.com/office/drawing/2014/main" id="{6873021F-66EF-81B4-5C53-95159928D5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1091" y="1514247"/>
            <a:ext cx="2698153" cy="1517711"/>
          </a:xfrm>
          <a:prstGeom prst="rect">
            <a:avLst/>
          </a:prstGeom>
        </p:spPr>
      </p:pic>
      <p:pic>
        <p:nvPicPr>
          <p:cNvPr id="18" name="Imagem 17" descr="Casa em construção&#10;&#10;Descrição gerada automaticamente com confiança baixa">
            <a:extLst>
              <a:ext uri="{FF2B5EF4-FFF2-40B4-BE49-F238E27FC236}">
                <a16:creationId xmlns:a16="http://schemas.microsoft.com/office/drawing/2014/main" id="{C10B5F3F-11B5-CEC8-20B3-522601D1C2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6039" y="3268096"/>
            <a:ext cx="2534690" cy="1575497"/>
          </a:xfrm>
          <a:prstGeom prst="rect">
            <a:avLst/>
          </a:prstGeom>
        </p:spPr>
      </p:pic>
      <p:pic>
        <p:nvPicPr>
          <p:cNvPr id="20" name="Imagem 19" descr="Casa de madeira com gramado&#10;&#10;Descrição gerada automaticamente">
            <a:extLst>
              <a:ext uri="{FF2B5EF4-FFF2-40B4-BE49-F238E27FC236}">
                <a16:creationId xmlns:a16="http://schemas.microsoft.com/office/drawing/2014/main" id="{2CF6E7B7-8757-3B4D-E517-188A40B31B3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5577" y="5079731"/>
            <a:ext cx="2733054" cy="1537343"/>
          </a:xfrm>
          <a:prstGeom prst="rect">
            <a:avLst/>
          </a:prstGeom>
        </p:spPr>
      </p:pic>
      <p:sp>
        <p:nvSpPr>
          <p:cNvPr id="22" name="CaixaDeTexto 21">
            <a:extLst>
              <a:ext uri="{FF2B5EF4-FFF2-40B4-BE49-F238E27FC236}">
                <a16:creationId xmlns:a16="http://schemas.microsoft.com/office/drawing/2014/main" id="{15FB7758-BB35-AAD9-580F-CB7D0C6AD021}"/>
              </a:ext>
            </a:extLst>
          </p:cNvPr>
          <p:cNvSpPr txBox="1"/>
          <p:nvPr/>
        </p:nvSpPr>
        <p:spPr>
          <a:xfrm>
            <a:off x="3302567" y="5236710"/>
            <a:ext cx="441346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200" dirty="0"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Implementação do Projeto Saneamento nas Escolas Rurais no Marajó com até 50 alunos, com recursos a serem captados pelo BNDES – </a:t>
            </a:r>
            <a:r>
              <a:rPr lang="pt-BR" sz="1200" dirty="0">
                <a:solidFill>
                  <a:srgbClr val="0070C0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Habitat Brasil</a:t>
            </a:r>
            <a:endParaRPr lang="pt-BR" sz="1200" dirty="0">
              <a:solidFill>
                <a:srgbClr val="0070C0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23" name="Retângulo 22">
            <a:extLst>
              <a:ext uri="{FF2B5EF4-FFF2-40B4-BE49-F238E27FC236}">
                <a16:creationId xmlns:a16="http://schemas.microsoft.com/office/drawing/2014/main" id="{B2FF4EDC-8686-0457-19E0-21DCF2208576}"/>
              </a:ext>
            </a:extLst>
          </p:cNvPr>
          <p:cNvSpPr/>
          <p:nvPr/>
        </p:nvSpPr>
        <p:spPr>
          <a:xfrm>
            <a:off x="1953417" y="-166759"/>
            <a:ext cx="6984105" cy="5556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2000"/>
              </a:lnSpc>
            </a:pPr>
            <a:r>
              <a:rPr lang="pt-BR" sz="1600" dirty="0">
                <a:solidFill>
                  <a:srgbClr val="C00000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Ações voltadas para a melhoria da educação – o exemplo do Marajó</a:t>
            </a:r>
          </a:p>
        </p:txBody>
      </p:sp>
    </p:spTree>
    <p:extLst>
      <p:ext uri="{BB962C8B-B14F-4D97-AF65-F5344CB8AC3E}">
        <p14:creationId xmlns:p14="http://schemas.microsoft.com/office/powerpoint/2010/main" val="33175303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D2517E4-76B4-4082-A379-A7711AE0E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BC872EFF-1BF5-45AA-9928-8CD7D16002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12" y="0"/>
            <a:ext cx="12195612" cy="6858000"/>
          </a:xfr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8AB50E16-EE24-D6CB-5151-53C450A9028C}"/>
              </a:ext>
            </a:extLst>
          </p:cNvPr>
          <p:cNvSpPr/>
          <p:nvPr/>
        </p:nvSpPr>
        <p:spPr>
          <a:xfrm>
            <a:off x="1953417" y="87276"/>
            <a:ext cx="6984105" cy="5556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2000"/>
              </a:lnSpc>
            </a:pPr>
            <a:r>
              <a:rPr lang="pt-BR" sz="1600" dirty="0">
                <a:solidFill>
                  <a:srgbClr val="C00000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Ações voltadas para a melhoria da educação – o exemplo do Marajó</a:t>
            </a:r>
          </a:p>
        </p:txBody>
      </p:sp>
      <p:sp>
        <p:nvSpPr>
          <p:cNvPr id="4" name="Google Shape;56;p2">
            <a:extLst>
              <a:ext uri="{FF2B5EF4-FFF2-40B4-BE49-F238E27FC236}">
                <a16:creationId xmlns:a16="http://schemas.microsoft.com/office/drawing/2014/main" id="{ED955D13-53C8-A407-B14A-7CC3FB1B0285}"/>
              </a:ext>
            </a:extLst>
          </p:cNvPr>
          <p:cNvSpPr txBox="1"/>
          <p:nvPr/>
        </p:nvSpPr>
        <p:spPr>
          <a:xfrm>
            <a:off x="998621" y="1045267"/>
            <a:ext cx="5545245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t-BR" sz="1200" b="1" cap="all" dirty="0">
                <a:solidFill>
                  <a:srgbClr val="0070C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Alimentação Escolar</a:t>
            </a:r>
          </a:p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t-BR" sz="1200" dirty="0">
                <a:solidFill>
                  <a:srgbClr val="00000A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Melhorias na execução do Programa Nacional de Alimentação Escolar</a:t>
            </a:r>
            <a:endParaRPr sz="1200" b="1" i="0" u="none" strike="noStrike" cap="none" dirty="0">
              <a:latin typeface="Arial Rounded MT Bold" panose="020F0704030504030204" pitchFamily="34" charset="0"/>
              <a:ea typeface="Calibri"/>
              <a:cs typeface="Calibri" panose="020F0502020204030204" pitchFamily="34" charset="0"/>
              <a:sym typeface="Calibri"/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F951D498-51A5-9F87-26E5-D9784DC52CC3}"/>
              </a:ext>
            </a:extLst>
          </p:cNvPr>
          <p:cNvSpPr txBox="1"/>
          <p:nvPr/>
        </p:nvSpPr>
        <p:spPr>
          <a:xfrm>
            <a:off x="1068515" y="2908753"/>
            <a:ext cx="22418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000" dirty="0">
                <a:latin typeface="Arial Rounded MT Bold" panose="020F0704030504030204" pitchFamily="34" charset="0"/>
              </a:rPr>
              <a:t>Cardápio de baixo valor nutricional nas escolas rurais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7F9D48E5-AAD6-CFF1-1834-E27144045AA4}"/>
              </a:ext>
            </a:extLst>
          </p:cNvPr>
          <p:cNvSpPr txBox="1"/>
          <p:nvPr/>
        </p:nvSpPr>
        <p:spPr>
          <a:xfrm>
            <a:off x="3740379" y="1978243"/>
            <a:ext cx="34946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dirty="0">
                <a:latin typeface="Arial Rounded MT Bold" panose="020F0704030504030204" pitchFamily="34" charset="0"/>
              </a:rPr>
              <a:t>Levantamento sobre a alimentação escolar no Marajó –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SEMED Afuá, </a:t>
            </a:r>
            <a:r>
              <a:rPr lang="pt-BR" sz="1200" dirty="0">
                <a:latin typeface="Arial Rounded MT Bold" panose="020F0704030504030204" pitchFamily="34" charset="0"/>
              </a:rPr>
              <a:t>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CECANE-UFPA</a:t>
            </a:r>
            <a:r>
              <a:rPr lang="pt-BR" sz="1200" dirty="0">
                <a:latin typeface="Arial Rounded MT Bold" panose="020F0704030504030204" pitchFamily="34" charset="0"/>
              </a:rPr>
              <a:t> e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TCM</a:t>
            </a:r>
            <a:r>
              <a:rPr lang="pt-BR" sz="12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PA</a:t>
            </a:r>
          </a:p>
        </p:txBody>
      </p:sp>
      <p:sp>
        <p:nvSpPr>
          <p:cNvPr id="8" name="Chave Esquerda 7">
            <a:extLst>
              <a:ext uri="{FF2B5EF4-FFF2-40B4-BE49-F238E27FC236}">
                <a16:creationId xmlns:a16="http://schemas.microsoft.com/office/drawing/2014/main" id="{42893806-9802-53F0-F3DA-EE7EF9EC73FF}"/>
              </a:ext>
            </a:extLst>
          </p:cNvPr>
          <p:cNvSpPr/>
          <p:nvPr/>
        </p:nvSpPr>
        <p:spPr>
          <a:xfrm>
            <a:off x="3240505" y="1838122"/>
            <a:ext cx="401037" cy="2541373"/>
          </a:xfrm>
          <a:prstGeom prst="leftBrac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cxnSp>
        <p:nvCxnSpPr>
          <p:cNvPr id="9" name="Conector de Seta Reta 8">
            <a:extLst>
              <a:ext uri="{FF2B5EF4-FFF2-40B4-BE49-F238E27FC236}">
                <a16:creationId xmlns:a16="http://schemas.microsoft.com/office/drawing/2014/main" id="{31559972-D59A-1334-3FC8-D99D2216BAB6}"/>
              </a:ext>
            </a:extLst>
          </p:cNvPr>
          <p:cNvCxnSpPr>
            <a:cxnSpLocks/>
          </p:cNvCxnSpPr>
          <p:nvPr/>
        </p:nvCxnSpPr>
        <p:spPr>
          <a:xfrm>
            <a:off x="5274486" y="2610202"/>
            <a:ext cx="0" cy="321476"/>
          </a:xfrm>
          <a:prstGeom prst="straightConnector1">
            <a:avLst/>
          </a:prstGeom>
          <a:ln>
            <a:solidFill>
              <a:schemeClr val="tx1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aixaDeTexto 9">
            <a:extLst>
              <a:ext uri="{FF2B5EF4-FFF2-40B4-BE49-F238E27FC236}">
                <a16:creationId xmlns:a16="http://schemas.microsoft.com/office/drawing/2014/main" id="{2F08F25F-25C6-2D9A-A977-5819DC461351}"/>
              </a:ext>
            </a:extLst>
          </p:cNvPr>
          <p:cNvSpPr txBox="1"/>
          <p:nvPr/>
        </p:nvSpPr>
        <p:spPr>
          <a:xfrm>
            <a:off x="4077452" y="3921296"/>
            <a:ext cx="27360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200" dirty="0">
                <a:solidFill>
                  <a:srgbClr val="C00000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</a:rPr>
              <a:t>Instalação de máquinas de “bater” açaí nas escolas da zona rural – SEMED </a:t>
            </a:r>
            <a:r>
              <a:rPr lang="pt-BR" sz="1200" dirty="0" err="1">
                <a:solidFill>
                  <a:srgbClr val="C00000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</a:rPr>
              <a:t>Afúa</a:t>
            </a:r>
            <a:endParaRPr lang="pt-BR" sz="1200" dirty="0">
              <a:solidFill>
                <a:srgbClr val="C00000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675C8C23-E463-DC3B-D6D5-FF3A89818281}"/>
              </a:ext>
            </a:extLst>
          </p:cNvPr>
          <p:cNvSpPr txBox="1"/>
          <p:nvPr/>
        </p:nvSpPr>
        <p:spPr>
          <a:xfrm>
            <a:off x="4077452" y="2967335"/>
            <a:ext cx="28045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2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Ampliação de produtos oriundos da agricultura familiar</a:t>
            </a:r>
          </a:p>
        </p:txBody>
      </p:sp>
      <p:cxnSp>
        <p:nvCxnSpPr>
          <p:cNvPr id="12" name="Conector de Seta Reta 11">
            <a:extLst>
              <a:ext uri="{FF2B5EF4-FFF2-40B4-BE49-F238E27FC236}">
                <a16:creationId xmlns:a16="http://schemas.microsoft.com/office/drawing/2014/main" id="{12C16D71-2DE8-2B9B-A270-29B97E3EABB8}"/>
              </a:ext>
            </a:extLst>
          </p:cNvPr>
          <p:cNvCxnSpPr>
            <a:cxnSpLocks/>
          </p:cNvCxnSpPr>
          <p:nvPr/>
        </p:nvCxnSpPr>
        <p:spPr>
          <a:xfrm>
            <a:off x="5274486" y="3481414"/>
            <a:ext cx="0" cy="321476"/>
          </a:xfrm>
          <a:prstGeom prst="straightConnector1">
            <a:avLst/>
          </a:prstGeom>
          <a:ln>
            <a:solidFill>
              <a:schemeClr val="tx1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49E632D0-887D-7758-F9A1-81AEE700D39A}"/>
              </a:ext>
            </a:extLst>
          </p:cNvPr>
          <p:cNvSpPr txBox="1"/>
          <p:nvPr/>
        </p:nvSpPr>
        <p:spPr>
          <a:xfrm>
            <a:off x="1064934" y="4880083"/>
            <a:ext cx="224188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000" dirty="0">
                <a:latin typeface="Arial Rounded MT Bold" panose="020F0704030504030204" pitchFamily="34" charset="0"/>
              </a:rPr>
              <a:t>Recursos insuficientes para garantir alimentação escolar adequada aos alunos</a:t>
            </a:r>
          </a:p>
        </p:txBody>
      </p:sp>
      <p:sp>
        <p:nvSpPr>
          <p:cNvPr id="14" name="Chave Esquerda 13">
            <a:extLst>
              <a:ext uri="{FF2B5EF4-FFF2-40B4-BE49-F238E27FC236}">
                <a16:creationId xmlns:a16="http://schemas.microsoft.com/office/drawing/2014/main" id="{8869752D-C1B0-9D13-0646-CF3064654FCD}"/>
              </a:ext>
            </a:extLst>
          </p:cNvPr>
          <p:cNvSpPr/>
          <p:nvPr/>
        </p:nvSpPr>
        <p:spPr>
          <a:xfrm>
            <a:off x="3324753" y="4866266"/>
            <a:ext cx="316789" cy="784938"/>
          </a:xfrm>
          <a:prstGeom prst="leftBrac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30E9C86E-146D-9640-03CB-8D5FBF193EF1}"/>
              </a:ext>
            </a:extLst>
          </p:cNvPr>
          <p:cNvSpPr txBox="1"/>
          <p:nvPr/>
        </p:nvSpPr>
        <p:spPr>
          <a:xfrm>
            <a:off x="3775783" y="4738406"/>
            <a:ext cx="369983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200" dirty="0">
                <a:latin typeface="Arial Rounded MT Bold" panose="020F0704030504030204" pitchFamily="34" charset="0"/>
              </a:rPr>
              <a:t>Manifestação Técnica sobre a necessidade de equiparação das populações ribeirinhas às populações indígenas e quilombolas e reajuste e diferenciação nos valores </a:t>
            </a:r>
            <a:r>
              <a:rPr lang="pt-BR" sz="1200" i="1" dirty="0">
                <a:latin typeface="Arial Rounded MT Bold" panose="020F0704030504030204" pitchFamily="34" charset="0"/>
              </a:rPr>
              <a:t>per capita</a:t>
            </a:r>
            <a:r>
              <a:rPr lang="pt-BR" sz="1200" dirty="0">
                <a:latin typeface="Arial Rounded MT Bold" panose="020F0704030504030204" pitchFamily="34" charset="0"/>
              </a:rPr>
              <a:t> da alimentação escolar -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GAEPE</a:t>
            </a:r>
          </a:p>
        </p:txBody>
      </p:sp>
      <p:pic>
        <p:nvPicPr>
          <p:cNvPr id="18" name="Imagem 17" descr="Criança comendo bolo&#10;&#10;Descrição gerada automaticamente com confiança média">
            <a:extLst>
              <a:ext uri="{FF2B5EF4-FFF2-40B4-BE49-F238E27FC236}">
                <a16:creationId xmlns:a16="http://schemas.microsoft.com/office/drawing/2014/main" id="{C8D94A35-5C0A-0E54-35F6-5BB54FBE2E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7921" y="5059763"/>
            <a:ext cx="2752112" cy="1548063"/>
          </a:xfrm>
          <a:prstGeom prst="rect">
            <a:avLst/>
          </a:prstGeom>
        </p:spPr>
      </p:pic>
      <p:pic>
        <p:nvPicPr>
          <p:cNvPr id="24" name="Imagem 23" descr="Criança sentada à mesa com pratos de comida&#10;&#10;Descrição gerada automaticamente com confiança média">
            <a:extLst>
              <a:ext uri="{FF2B5EF4-FFF2-40B4-BE49-F238E27FC236}">
                <a16:creationId xmlns:a16="http://schemas.microsoft.com/office/drawing/2014/main" id="{19812263-56F8-7BA0-9996-71B5BADAB5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2355" y="1437265"/>
            <a:ext cx="1928813" cy="3429001"/>
          </a:xfrm>
          <a:prstGeom prst="rect">
            <a:avLst/>
          </a:prstGeom>
        </p:spPr>
      </p:pic>
      <p:pic>
        <p:nvPicPr>
          <p:cNvPr id="17" name="Imagem 16" descr="Criança andando de skate&#10;&#10;Descrição gerada automaticamente com confiança média">
            <a:extLst>
              <a:ext uri="{FF2B5EF4-FFF2-40B4-BE49-F238E27FC236}">
                <a16:creationId xmlns:a16="http://schemas.microsoft.com/office/drawing/2014/main" id="{21926657-5047-265E-28C5-AF39EE909DB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9538" y="1451083"/>
            <a:ext cx="196843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43283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D2517E4-76B4-4082-A379-A7711AE0E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BC872EFF-1BF5-45AA-9928-8CD7D16002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5612" cy="6858000"/>
          </a:xfr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F7120B36-A2BA-2917-3F4E-78EBE0E717B2}"/>
              </a:ext>
            </a:extLst>
          </p:cNvPr>
          <p:cNvSpPr/>
          <p:nvPr/>
        </p:nvSpPr>
        <p:spPr>
          <a:xfrm>
            <a:off x="1953417" y="87276"/>
            <a:ext cx="6984105" cy="5556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2000"/>
              </a:lnSpc>
            </a:pPr>
            <a:r>
              <a:rPr lang="pt-BR" sz="1600" dirty="0">
                <a:solidFill>
                  <a:srgbClr val="C00000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Ações voltadas para a melhoria da educação – o exemplo do Marajó</a:t>
            </a:r>
          </a:p>
        </p:txBody>
      </p:sp>
      <p:sp>
        <p:nvSpPr>
          <p:cNvPr id="4" name="Google Shape;56;p2">
            <a:extLst>
              <a:ext uri="{FF2B5EF4-FFF2-40B4-BE49-F238E27FC236}">
                <a16:creationId xmlns:a16="http://schemas.microsoft.com/office/drawing/2014/main" id="{271B9859-CBBD-147B-D140-A0A858125932}"/>
              </a:ext>
            </a:extLst>
          </p:cNvPr>
          <p:cNvSpPr txBox="1"/>
          <p:nvPr/>
        </p:nvSpPr>
        <p:spPr>
          <a:xfrm>
            <a:off x="838200" y="1075175"/>
            <a:ext cx="596234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t-BR" sz="1200" b="1" cap="all" dirty="0">
                <a:solidFill>
                  <a:srgbClr val="0070C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Transporte Escolar</a:t>
            </a:r>
          </a:p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t-BR" sz="1200" dirty="0">
                <a:solidFill>
                  <a:srgbClr val="00000A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Melhorias na execução do Programa Nacional de Apoio ao Transporte Escolar</a:t>
            </a:r>
            <a:endParaRPr sz="1200" b="1" i="0" u="none" strike="noStrike" cap="none" dirty="0">
              <a:latin typeface="Arial Rounded MT Bold" panose="020F0704030504030204" pitchFamily="34" charset="0"/>
              <a:ea typeface="Calibri"/>
              <a:cs typeface="Calibri" panose="020F0502020204030204" pitchFamily="34" charset="0"/>
              <a:sym typeface="Calibri"/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7BCC837B-AE9E-7FA6-CCDD-CC472DE161A9}"/>
              </a:ext>
            </a:extLst>
          </p:cNvPr>
          <p:cNvSpPr txBox="1"/>
          <p:nvPr/>
        </p:nvSpPr>
        <p:spPr>
          <a:xfrm>
            <a:off x="861243" y="2290845"/>
            <a:ext cx="27851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000" dirty="0">
                <a:latin typeface="Arial Rounded MT Bold" panose="020F0704030504030204" pitchFamily="34" charset="0"/>
              </a:rPr>
              <a:t>Inadequação das lanchas do Programa “Caminha da Escola”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1B8B50A0-EC58-05FD-D2A9-228B652ACF20}"/>
              </a:ext>
            </a:extLst>
          </p:cNvPr>
          <p:cNvSpPr txBox="1"/>
          <p:nvPr/>
        </p:nvSpPr>
        <p:spPr>
          <a:xfrm>
            <a:off x="861243" y="2848233"/>
            <a:ext cx="29567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000" dirty="0">
                <a:latin typeface="Arial Rounded MT Bold" panose="020F0704030504030204" pitchFamily="34" charset="0"/>
              </a:rPr>
              <a:t>Veículos e lanchas do Programa “Caminho da Escola” em desuso e abandonados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BF72F83D-828B-4340-4B14-05A1D4BD73D5}"/>
              </a:ext>
            </a:extLst>
          </p:cNvPr>
          <p:cNvSpPr txBox="1"/>
          <p:nvPr/>
        </p:nvSpPr>
        <p:spPr>
          <a:xfrm>
            <a:off x="861243" y="3405621"/>
            <a:ext cx="295677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000" dirty="0">
                <a:latin typeface="Arial Rounded MT Bold" panose="020F0704030504030204" pitchFamily="34" charset="0"/>
              </a:rPr>
              <a:t>Barcos contratados para o transporte escolar em condições precárias de conforto e segurança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DF5DE449-15D7-9494-102E-F80A2AE95250}"/>
              </a:ext>
            </a:extLst>
          </p:cNvPr>
          <p:cNvSpPr txBox="1"/>
          <p:nvPr/>
        </p:nvSpPr>
        <p:spPr>
          <a:xfrm>
            <a:off x="838200" y="4116897"/>
            <a:ext cx="27851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000" dirty="0">
                <a:latin typeface="Arial Rounded MT Bold" panose="020F0704030504030204" pitchFamily="34" charset="0"/>
              </a:rPr>
              <a:t>Custo elevado na contratação de serviços terceirizados para o transporte escolar</a:t>
            </a:r>
          </a:p>
        </p:txBody>
      </p:sp>
      <p:sp>
        <p:nvSpPr>
          <p:cNvPr id="13" name="Chave Esquerda 12">
            <a:extLst>
              <a:ext uri="{FF2B5EF4-FFF2-40B4-BE49-F238E27FC236}">
                <a16:creationId xmlns:a16="http://schemas.microsoft.com/office/drawing/2014/main" id="{06D98D84-7C5D-B4D7-163A-788C0AF52829}"/>
              </a:ext>
            </a:extLst>
          </p:cNvPr>
          <p:cNvSpPr/>
          <p:nvPr/>
        </p:nvSpPr>
        <p:spPr>
          <a:xfrm>
            <a:off x="3818022" y="2290846"/>
            <a:ext cx="288758" cy="2226162"/>
          </a:xfrm>
          <a:prstGeom prst="leftBrac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71157297-E681-D687-8B57-76B57364EEC5}"/>
              </a:ext>
            </a:extLst>
          </p:cNvPr>
          <p:cNvSpPr txBox="1"/>
          <p:nvPr/>
        </p:nvSpPr>
        <p:spPr>
          <a:xfrm>
            <a:off x="4284305" y="2490900"/>
            <a:ext cx="36233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dirty="0">
                <a:latin typeface="Arial Rounded MT Bold" panose="020F0704030504030204" pitchFamily="34" charset="0"/>
              </a:rPr>
              <a:t>Nota Técnica sobre a possibilidade de desfazimento dos veículos e lanchas em desuso -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GAEPE</a:t>
            </a:r>
            <a:endParaRPr lang="pt-BR" sz="1200" b="1" dirty="0">
              <a:solidFill>
                <a:srgbClr val="0070C0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6C4E1DA3-E6A9-D5F1-8201-5235043B1E6C}"/>
              </a:ext>
            </a:extLst>
          </p:cNvPr>
          <p:cNvSpPr txBox="1"/>
          <p:nvPr/>
        </p:nvSpPr>
        <p:spPr>
          <a:xfrm>
            <a:off x="4278371" y="3482923"/>
            <a:ext cx="33576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dirty="0">
                <a:latin typeface="Arial Rounded MT Bold" panose="020F0704030504030204" pitchFamily="34" charset="0"/>
              </a:rPr>
              <a:t>Nota Técnica sobre a possibilidade de contratação direta de pessoa física (barqueiros) para realizar o transporte escolar -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GAEPE</a:t>
            </a:r>
            <a:endParaRPr lang="pt-BR" sz="1200" b="1" dirty="0">
              <a:solidFill>
                <a:srgbClr val="0070C0"/>
              </a:solidFill>
              <a:latin typeface="Arial Rounded MT Bold" panose="020F0704030504030204" pitchFamily="34" charset="0"/>
            </a:endParaRPr>
          </a:p>
        </p:txBody>
      </p:sp>
      <p:pic>
        <p:nvPicPr>
          <p:cNvPr id="17" name="Imagem 16" descr="Pessoas dentro de barco na água&#10;&#10;Descrição gerada automaticamente com confiança média">
            <a:extLst>
              <a:ext uri="{FF2B5EF4-FFF2-40B4-BE49-F238E27FC236}">
                <a16:creationId xmlns:a16="http://schemas.microsoft.com/office/drawing/2014/main" id="{67F2C9A5-9E94-10D9-A2F4-A66493E9D5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7977" y="2063730"/>
            <a:ext cx="1847850" cy="4106333"/>
          </a:xfrm>
          <a:prstGeom prst="rect">
            <a:avLst/>
          </a:prstGeom>
        </p:spPr>
      </p:pic>
      <p:pic>
        <p:nvPicPr>
          <p:cNvPr id="19" name="Imagem 18" descr="Caminhão de lixo&#10;&#10;Descrição gerada automaticamente com confiança baixa">
            <a:extLst>
              <a:ext uri="{FF2B5EF4-FFF2-40B4-BE49-F238E27FC236}">
                <a16:creationId xmlns:a16="http://schemas.microsoft.com/office/drawing/2014/main" id="{F3024938-C861-AF95-197C-B747D6BB86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2719" y="4741766"/>
            <a:ext cx="2707434" cy="1760061"/>
          </a:xfrm>
          <a:prstGeom prst="rect">
            <a:avLst/>
          </a:prstGeom>
        </p:spPr>
      </p:pic>
      <p:pic>
        <p:nvPicPr>
          <p:cNvPr id="23" name="Imagem 22" descr="Pessoas sentadas em cadeira de madeira&#10;&#10;Descrição gerada automaticamente">
            <a:extLst>
              <a:ext uri="{FF2B5EF4-FFF2-40B4-BE49-F238E27FC236}">
                <a16:creationId xmlns:a16="http://schemas.microsoft.com/office/drawing/2014/main" id="{5BE1C2BB-C500-AAD0-0035-515A04D9AD7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6110" y="2038036"/>
            <a:ext cx="1792781" cy="4132027"/>
          </a:xfrm>
          <a:prstGeom prst="rect">
            <a:avLst/>
          </a:prstGeom>
        </p:spPr>
      </p:pic>
      <p:pic>
        <p:nvPicPr>
          <p:cNvPr id="25" name="Imagem 24" descr="Barco no rio&#10;&#10;Descrição gerada automaticamente">
            <a:extLst>
              <a:ext uri="{FF2B5EF4-FFF2-40B4-BE49-F238E27FC236}">
                <a16:creationId xmlns:a16="http://schemas.microsoft.com/office/drawing/2014/main" id="{772E7DB9-1C61-1A18-5D3C-BBDFC3E7488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5348" y="4694157"/>
            <a:ext cx="2707434" cy="1783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8384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D2517E4-76B4-4082-A379-A7711AE0E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BC872EFF-1BF5-45AA-9928-8CD7D16002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5612" cy="6858000"/>
          </a:xfr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F8BABF98-A5B5-6A46-75F1-1454FD5C9A59}"/>
              </a:ext>
            </a:extLst>
          </p:cNvPr>
          <p:cNvSpPr/>
          <p:nvPr/>
        </p:nvSpPr>
        <p:spPr>
          <a:xfrm>
            <a:off x="1953417" y="87276"/>
            <a:ext cx="6984105" cy="5556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2000"/>
              </a:lnSpc>
            </a:pPr>
            <a:r>
              <a:rPr lang="pt-BR" sz="1600" dirty="0">
                <a:solidFill>
                  <a:srgbClr val="C00000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Ações voltadas para a melhoria da educação – o exemplo do Marajó</a:t>
            </a:r>
          </a:p>
        </p:txBody>
      </p:sp>
      <p:sp>
        <p:nvSpPr>
          <p:cNvPr id="4" name="Google Shape;56;p2">
            <a:extLst>
              <a:ext uri="{FF2B5EF4-FFF2-40B4-BE49-F238E27FC236}">
                <a16:creationId xmlns:a16="http://schemas.microsoft.com/office/drawing/2014/main" id="{7CCE11D0-18ED-7A60-D7BB-676908BC2D74}"/>
              </a:ext>
            </a:extLst>
          </p:cNvPr>
          <p:cNvSpPr txBox="1"/>
          <p:nvPr/>
        </p:nvSpPr>
        <p:spPr>
          <a:xfrm>
            <a:off x="982579" y="1168358"/>
            <a:ext cx="5850046" cy="8001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t-BR" sz="1200" b="1" cap="all" dirty="0">
                <a:solidFill>
                  <a:srgbClr val="0070C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Valorização dos Profissionais do Magistério</a:t>
            </a:r>
          </a:p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t-BR" sz="1200" dirty="0">
                <a:solidFill>
                  <a:srgbClr val="00000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Priorizar a valorização dos profissionais da educação, com remuneração justa e atuação no processo ensino aprendizagem</a:t>
            </a:r>
            <a:endParaRPr sz="1200" b="1" i="0" u="none" strike="noStrike" cap="none" dirty="0">
              <a:latin typeface="Arial Rounded MT Bold" panose="020F0704030504030204" pitchFamily="34" charset="0"/>
              <a:ea typeface="Calibri"/>
              <a:cs typeface="Calibri" panose="020F0502020204030204" pitchFamily="34" charset="0"/>
              <a:sym typeface="Calibri"/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99A38B0D-1AA7-DF64-19A4-F0743B45F18F}"/>
              </a:ext>
            </a:extLst>
          </p:cNvPr>
          <p:cNvSpPr txBox="1"/>
          <p:nvPr/>
        </p:nvSpPr>
        <p:spPr>
          <a:xfrm>
            <a:off x="982579" y="3429000"/>
            <a:ext cx="27851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000" dirty="0">
                <a:latin typeface="Arial Rounded MT Bold" panose="020F0704030504030204" pitchFamily="34" charset="0"/>
              </a:rPr>
              <a:t>Número de profissionais do magistério concursados abaixo da Meta 18.1 do PNE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094669A3-210E-27F2-C91C-7D30FFCD10E2}"/>
              </a:ext>
            </a:extLst>
          </p:cNvPr>
          <p:cNvSpPr txBox="1"/>
          <p:nvPr/>
        </p:nvSpPr>
        <p:spPr>
          <a:xfrm>
            <a:off x="982579" y="4169681"/>
            <a:ext cx="29604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000" dirty="0">
                <a:latin typeface="Arial Rounded MT Bold" panose="020F0704030504030204" pitchFamily="34" charset="0"/>
              </a:rPr>
              <a:t>Contratação irregular de professores temporários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CAF1CBB4-FC6C-A0E1-50D0-874A0AD9035D}"/>
              </a:ext>
            </a:extLst>
          </p:cNvPr>
          <p:cNvSpPr txBox="1"/>
          <p:nvPr/>
        </p:nvSpPr>
        <p:spPr>
          <a:xfrm>
            <a:off x="4275221" y="4169681"/>
            <a:ext cx="42912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dirty="0">
                <a:latin typeface="Arial Rounded MT Bold" panose="020F0704030504030204" pitchFamily="34" charset="0"/>
              </a:rPr>
              <a:t>Levantamento da Folha de Pagamentos dos Profissionais do Magistério, para definição de concurso público – </a:t>
            </a:r>
            <a:r>
              <a:rPr lang="pt-BR" sz="1200" b="1" dirty="0">
                <a:solidFill>
                  <a:srgbClr val="0070C0"/>
                </a:solidFill>
                <a:latin typeface="Arial Rounded MT Bold" panose="020F0704030504030204" pitchFamily="34" charset="0"/>
              </a:rPr>
              <a:t>TCM</a:t>
            </a:r>
            <a:r>
              <a:rPr lang="pt-BR" sz="1200" b="1" dirty="0">
                <a:solidFill>
                  <a:srgbClr val="C00000"/>
                </a:solidFill>
                <a:latin typeface="Arial Rounded MT Bold" panose="020F0704030504030204" pitchFamily="34" charset="0"/>
              </a:rPr>
              <a:t>PA</a:t>
            </a:r>
          </a:p>
        </p:txBody>
      </p:sp>
      <p:sp>
        <p:nvSpPr>
          <p:cNvPr id="9" name="Chave Esquerda 8">
            <a:extLst>
              <a:ext uri="{FF2B5EF4-FFF2-40B4-BE49-F238E27FC236}">
                <a16:creationId xmlns:a16="http://schemas.microsoft.com/office/drawing/2014/main" id="{F7BC101D-A2C9-1A6E-BFF2-96E2873A0498}"/>
              </a:ext>
            </a:extLst>
          </p:cNvPr>
          <p:cNvSpPr/>
          <p:nvPr/>
        </p:nvSpPr>
        <p:spPr>
          <a:xfrm>
            <a:off x="4003325" y="3142937"/>
            <a:ext cx="144379" cy="1686233"/>
          </a:xfrm>
          <a:prstGeom prst="leftBrac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E74490B0-6A68-2746-ABBC-F2F495B8DCC6}"/>
              </a:ext>
            </a:extLst>
          </p:cNvPr>
          <p:cNvSpPr txBox="1"/>
          <p:nvPr/>
        </p:nvSpPr>
        <p:spPr>
          <a:xfrm>
            <a:off x="4275221" y="3203636"/>
            <a:ext cx="400250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200" kern="0" dirty="0">
                <a:effectLst/>
                <a:latin typeface="Arial Rounded MT Bold" panose="020F0704030504030204" pitchFamily="34" charset="0"/>
                <a:ea typeface="Calibri" panose="020F0502020204030204" pitchFamily="34" charset="0"/>
              </a:rPr>
              <a:t>Resolução disciplinando a contratação temporária de professores pelos municípios - </a:t>
            </a:r>
            <a:r>
              <a:rPr lang="pt-BR" sz="1200" kern="0" dirty="0">
                <a:solidFill>
                  <a:srgbClr val="0070C0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</a:rPr>
              <a:t>TCM</a:t>
            </a:r>
            <a:r>
              <a:rPr lang="pt-BR" sz="1200" kern="0" dirty="0">
                <a:solidFill>
                  <a:srgbClr val="C00000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</a:rPr>
              <a:t>PA</a:t>
            </a:r>
            <a:endParaRPr lang="pt-BR" sz="1200" dirty="0">
              <a:solidFill>
                <a:srgbClr val="C00000"/>
              </a:solidFill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75901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D2517E4-76B4-4082-A379-A7711AE0E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BC872EFF-1BF5-45AA-9928-8CD7D16002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5612" cy="6858000"/>
          </a:xfr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F8BABF98-A5B5-6A46-75F1-1454FD5C9A59}"/>
              </a:ext>
            </a:extLst>
          </p:cNvPr>
          <p:cNvSpPr/>
          <p:nvPr/>
        </p:nvSpPr>
        <p:spPr>
          <a:xfrm>
            <a:off x="1953417" y="87276"/>
            <a:ext cx="6984105" cy="5556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2000"/>
              </a:lnSpc>
            </a:pPr>
            <a:r>
              <a:rPr lang="pt-BR" sz="1600" dirty="0">
                <a:solidFill>
                  <a:srgbClr val="C00000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Ações voltadas para a melhoria da educação – o exemplo do Marajó</a:t>
            </a:r>
          </a:p>
        </p:txBody>
      </p:sp>
      <p:sp>
        <p:nvSpPr>
          <p:cNvPr id="4" name="Google Shape;56;p2">
            <a:extLst>
              <a:ext uri="{FF2B5EF4-FFF2-40B4-BE49-F238E27FC236}">
                <a16:creationId xmlns:a16="http://schemas.microsoft.com/office/drawing/2014/main" id="{7CCE11D0-18ED-7A60-D7BB-676908BC2D74}"/>
              </a:ext>
            </a:extLst>
          </p:cNvPr>
          <p:cNvSpPr txBox="1"/>
          <p:nvPr/>
        </p:nvSpPr>
        <p:spPr>
          <a:xfrm>
            <a:off x="982579" y="1168358"/>
            <a:ext cx="5850046" cy="8001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t-BR" sz="1200" b="1" cap="all" dirty="0">
                <a:solidFill>
                  <a:srgbClr val="0070C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Valorização dos Profissionais do Magistério</a:t>
            </a:r>
          </a:p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t-BR" sz="1200" dirty="0">
                <a:solidFill>
                  <a:srgbClr val="00000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Priorizar a valorização dos profissionais da educação, com remuneração justa e atuação no processo ensino aprendizagem</a:t>
            </a:r>
            <a:endParaRPr sz="1200" b="1" i="0" u="none" strike="noStrike" cap="none" dirty="0">
              <a:latin typeface="Arial Rounded MT Bold" panose="020F0704030504030204" pitchFamily="34" charset="0"/>
              <a:ea typeface="Calibri"/>
              <a:cs typeface="Calibri" panose="020F0502020204030204" pitchFamily="34" charset="0"/>
              <a:sym typeface="Calibri"/>
            </a:endParaRPr>
          </a:p>
        </p:txBody>
      </p:sp>
      <p:sp>
        <p:nvSpPr>
          <p:cNvPr id="9" name="Chave Esquerda 8">
            <a:extLst>
              <a:ext uri="{FF2B5EF4-FFF2-40B4-BE49-F238E27FC236}">
                <a16:creationId xmlns:a16="http://schemas.microsoft.com/office/drawing/2014/main" id="{F7BC101D-A2C9-1A6E-BFF2-96E2873A0498}"/>
              </a:ext>
            </a:extLst>
          </p:cNvPr>
          <p:cNvSpPr/>
          <p:nvPr/>
        </p:nvSpPr>
        <p:spPr>
          <a:xfrm>
            <a:off x="3767768" y="3037316"/>
            <a:ext cx="247833" cy="1011461"/>
          </a:xfrm>
          <a:prstGeom prst="leftBrac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285F03E1-E5D6-AA02-ADCF-E235274E7637}"/>
              </a:ext>
            </a:extLst>
          </p:cNvPr>
          <p:cNvSpPr txBox="1"/>
          <p:nvPr/>
        </p:nvSpPr>
        <p:spPr>
          <a:xfrm>
            <a:off x="982579" y="3308012"/>
            <a:ext cx="27851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000" dirty="0">
                <a:latin typeface="Arial Rounded MT Bold" panose="020F0704030504030204" pitchFamily="34" charset="0"/>
              </a:rPr>
              <a:t>Inexistência de formações continuadas para os professores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3F3ABEE5-E215-733E-D69E-55A5BB9AE611}"/>
              </a:ext>
            </a:extLst>
          </p:cNvPr>
          <p:cNvSpPr txBox="1"/>
          <p:nvPr/>
        </p:nvSpPr>
        <p:spPr>
          <a:xfrm>
            <a:off x="4092377" y="3146531"/>
            <a:ext cx="4921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dirty="0">
                <a:latin typeface="Arial Rounded MT Bold" panose="020F0704030504030204" pitchFamily="34" charset="0"/>
              </a:rPr>
              <a:t>Realização de Curso de Formação Continuada para os professores que atuam nos anos iniciais do ensino fundamental das escolas dos campos, florestas e rios, escolas indígenas, quilombolas e ribeirinhas -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MEC</a:t>
            </a:r>
            <a:r>
              <a:rPr lang="pt-BR" sz="1200" dirty="0">
                <a:latin typeface="Arial Rounded MT Bold" panose="020F0704030504030204" pitchFamily="34" charset="0"/>
              </a:rPr>
              <a:t> e I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EMCI/UFPA</a:t>
            </a:r>
          </a:p>
        </p:txBody>
      </p:sp>
      <p:pic>
        <p:nvPicPr>
          <p:cNvPr id="20" name="Imagem 19" descr="Grupo de pessoas sentadas ao redor de uma mesa&#10;&#10;Descrição gerada automaticamente">
            <a:extLst>
              <a:ext uri="{FF2B5EF4-FFF2-40B4-BE49-F238E27FC236}">
                <a16:creationId xmlns:a16="http://schemas.microsoft.com/office/drawing/2014/main" id="{B9BD588A-EB60-4F44-F041-193B53245F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0042" y="4792488"/>
            <a:ext cx="2269971" cy="1702478"/>
          </a:xfrm>
          <a:prstGeom prst="rect">
            <a:avLst/>
          </a:prstGeom>
        </p:spPr>
      </p:pic>
      <p:pic>
        <p:nvPicPr>
          <p:cNvPr id="22" name="Imagem 21" descr="Grupo de pessoas sentadas ao redor de uma mesa&#10;&#10;Descrição gerada automaticamente">
            <a:extLst>
              <a:ext uri="{FF2B5EF4-FFF2-40B4-BE49-F238E27FC236}">
                <a16:creationId xmlns:a16="http://schemas.microsoft.com/office/drawing/2014/main" id="{E6A7507D-54B4-8DB6-3482-0849C51B22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8260" y="4096979"/>
            <a:ext cx="1822678" cy="2430237"/>
          </a:xfrm>
          <a:prstGeom prst="rect">
            <a:avLst/>
          </a:prstGeom>
        </p:spPr>
      </p:pic>
      <p:pic>
        <p:nvPicPr>
          <p:cNvPr id="24" name="Imagem 23" descr="Grupo de pessoas posando para foto&#10;&#10;Descrição gerada automaticamente">
            <a:extLst>
              <a:ext uri="{FF2B5EF4-FFF2-40B4-BE49-F238E27FC236}">
                <a16:creationId xmlns:a16="http://schemas.microsoft.com/office/drawing/2014/main" id="{76FF4644-9FDE-EB4E-36BF-83575814825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3929" y="2055813"/>
            <a:ext cx="2049475" cy="2446833"/>
          </a:xfrm>
          <a:prstGeom prst="rect">
            <a:avLst/>
          </a:prstGeom>
        </p:spPr>
      </p:pic>
      <p:pic>
        <p:nvPicPr>
          <p:cNvPr id="30" name="Imagem 29" descr="Grupo de pessoas sentadas ao redor de uma mesa&#10;&#10;Descrição gerada automaticamente">
            <a:extLst>
              <a:ext uri="{FF2B5EF4-FFF2-40B4-BE49-F238E27FC236}">
                <a16:creationId xmlns:a16="http://schemas.microsoft.com/office/drawing/2014/main" id="{CB8A991A-814D-509A-A9B9-997556C910F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5408" y="4792488"/>
            <a:ext cx="2269971" cy="1702478"/>
          </a:xfrm>
          <a:prstGeom prst="rect">
            <a:avLst/>
          </a:prstGeom>
        </p:spPr>
      </p:pic>
      <p:pic>
        <p:nvPicPr>
          <p:cNvPr id="32" name="Imagem 31" descr="Grupo de pessoas em pé posando para foto&#10;&#10;Descrição gerada automaticamente">
            <a:extLst>
              <a:ext uri="{FF2B5EF4-FFF2-40B4-BE49-F238E27FC236}">
                <a16:creationId xmlns:a16="http://schemas.microsoft.com/office/drawing/2014/main" id="{CC41695B-A5D1-B620-CDCF-CFD72D37C95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5082" y="4792487"/>
            <a:ext cx="2257316" cy="1700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3946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D2517E4-76B4-4082-A379-A7711AE0E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BC872EFF-1BF5-45AA-9928-8CD7D16002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5612" cy="6858000"/>
          </a:xfr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9C797A64-CDEF-C8C3-D072-3CB61C86AD5D}"/>
              </a:ext>
            </a:extLst>
          </p:cNvPr>
          <p:cNvSpPr/>
          <p:nvPr/>
        </p:nvSpPr>
        <p:spPr>
          <a:xfrm>
            <a:off x="1953417" y="87276"/>
            <a:ext cx="6984105" cy="5556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2000"/>
              </a:lnSpc>
            </a:pPr>
            <a:r>
              <a:rPr lang="pt-BR" sz="1600" dirty="0">
                <a:solidFill>
                  <a:srgbClr val="C00000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Ações voltadas para a melhoria da educação – o exemplo do Marajó</a:t>
            </a:r>
          </a:p>
        </p:txBody>
      </p:sp>
      <p:sp>
        <p:nvSpPr>
          <p:cNvPr id="4" name="Google Shape;56;p2">
            <a:extLst>
              <a:ext uri="{FF2B5EF4-FFF2-40B4-BE49-F238E27FC236}">
                <a16:creationId xmlns:a16="http://schemas.microsoft.com/office/drawing/2014/main" id="{E9E9D264-7798-26EA-419E-BF71702FD5A2}"/>
              </a:ext>
            </a:extLst>
          </p:cNvPr>
          <p:cNvSpPr txBox="1"/>
          <p:nvPr/>
        </p:nvSpPr>
        <p:spPr>
          <a:xfrm>
            <a:off x="838200" y="1075175"/>
            <a:ext cx="7149457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t-BR" sz="1200" b="1" cap="all" dirty="0">
                <a:solidFill>
                  <a:srgbClr val="0070C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Fortalecimento dos Conselhos de Controle Social e Unidades Executoras</a:t>
            </a:r>
          </a:p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t-BR" sz="1200" dirty="0">
                <a:solidFill>
                  <a:srgbClr val="00000A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Fortalecer a atuação dos Conselhos de Controle Social e das Unidades Executoras</a:t>
            </a:r>
            <a:endParaRPr sz="1200" b="1" i="0" u="none" strike="noStrike" cap="none" dirty="0">
              <a:latin typeface="Arial Rounded MT Bold" panose="020F0704030504030204" pitchFamily="34" charset="0"/>
              <a:ea typeface="Calibri"/>
              <a:cs typeface="Calibri" panose="020F0502020204030204" pitchFamily="34" charset="0"/>
              <a:sym typeface="Calibri"/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B654CE99-5B93-7DBC-B5E8-123E9D852E27}"/>
              </a:ext>
            </a:extLst>
          </p:cNvPr>
          <p:cNvSpPr txBox="1"/>
          <p:nvPr/>
        </p:nvSpPr>
        <p:spPr>
          <a:xfrm>
            <a:off x="838200" y="2409266"/>
            <a:ext cx="278518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000" dirty="0">
                <a:latin typeface="Arial Rounded MT Bold" panose="020F0704030504030204" pitchFamily="34" charset="0"/>
              </a:rPr>
              <a:t>Inexistência de planejamento de ações dos Conselhos de Controle Social na área da Educação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D99EDDD1-0422-072E-8BE6-4C8768949520}"/>
              </a:ext>
            </a:extLst>
          </p:cNvPr>
          <p:cNvSpPr txBox="1"/>
          <p:nvPr/>
        </p:nvSpPr>
        <p:spPr>
          <a:xfrm>
            <a:off x="838200" y="4625964"/>
            <a:ext cx="296045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000" dirty="0">
                <a:latin typeface="Arial Rounded MT Bold" panose="020F0704030504030204" pitchFamily="34" charset="0"/>
              </a:rPr>
              <a:t>Conselhos Escolares irregulares junto ao FNDE, deixando de receber recursos do PDDE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685634C5-BBC5-E431-1BD1-A7C2674AED37}"/>
              </a:ext>
            </a:extLst>
          </p:cNvPr>
          <p:cNvSpPr txBox="1"/>
          <p:nvPr/>
        </p:nvSpPr>
        <p:spPr>
          <a:xfrm>
            <a:off x="4091485" y="2369271"/>
            <a:ext cx="4009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dirty="0">
                <a:latin typeface="Arial Rounded MT Bold" panose="020F0704030504030204" pitchFamily="34" charset="0"/>
              </a:rPr>
              <a:t>Levantamento dos Conselhos do CACS-Fundeb, do CAE e do CME –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SEMED Salvaterra, CECANE-UFPA</a:t>
            </a:r>
            <a:r>
              <a:rPr lang="pt-BR" sz="1200" dirty="0">
                <a:latin typeface="Arial Rounded MT Bold" panose="020F0704030504030204" pitchFamily="34" charset="0"/>
              </a:rPr>
              <a:t>,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CECAMPE NORTE-UFPA,</a:t>
            </a:r>
            <a:r>
              <a:rPr lang="pt-BR" sz="1200" dirty="0">
                <a:latin typeface="Arial Rounded MT Bold" panose="020F0704030504030204" pitchFamily="34" charset="0"/>
              </a:rPr>
              <a:t>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UNCME-PA </a:t>
            </a:r>
            <a:r>
              <a:rPr lang="pt-BR" sz="1200" dirty="0">
                <a:latin typeface="Arial Rounded MT Bold" panose="020F0704030504030204" pitchFamily="34" charset="0"/>
              </a:rPr>
              <a:t>e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 TCM</a:t>
            </a:r>
            <a:r>
              <a:rPr lang="pt-BR" sz="12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PA</a:t>
            </a:r>
          </a:p>
        </p:txBody>
      </p:sp>
      <p:sp>
        <p:nvSpPr>
          <p:cNvPr id="9" name="Chave Esquerda 8">
            <a:extLst>
              <a:ext uri="{FF2B5EF4-FFF2-40B4-BE49-F238E27FC236}">
                <a16:creationId xmlns:a16="http://schemas.microsoft.com/office/drawing/2014/main" id="{DE24337A-7187-114F-86ED-2402534658BB}"/>
              </a:ext>
            </a:extLst>
          </p:cNvPr>
          <p:cNvSpPr/>
          <p:nvPr/>
        </p:nvSpPr>
        <p:spPr>
          <a:xfrm>
            <a:off x="3674736" y="2221133"/>
            <a:ext cx="247833" cy="1011461"/>
          </a:xfrm>
          <a:prstGeom prst="leftBrac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Chave Esquerda 9">
            <a:extLst>
              <a:ext uri="{FF2B5EF4-FFF2-40B4-BE49-F238E27FC236}">
                <a16:creationId xmlns:a16="http://schemas.microsoft.com/office/drawing/2014/main" id="{2AA120EF-DE03-FA53-D5B5-E1FAFE6F38A2}"/>
              </a:ext>
            </a:extLst>
          </p:cNvPr>
          <p:cNvSpPr/>
          <p:nvPr/>
        </p:nvSpPr>
        <p:spPr>
          <a:xfrm>
            <a:off x="3674737" y="3726444"/>
            <a:ext cx="247832" cy="2379545"/>
          </a:xfrm>
          <a:prstGeom prst="leftBrac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71DBEED6-3425-C43F-957E-20256BED5EA6}"/>
              </a:ext>
            </a:extLst>
          </p:cNvPr>
          <p:cNvSpPr txBox="1"/>
          <p:nvPr/>
        </p:nvSpPr>
        <p:spPr>
          <a:xfrm>
            <a:off x="4157471" y="5459659"/>
            <a:ext cx="46429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dirty="0">
                <a:latin typeface="Arial Rounded MT Bold" panose="020F0704030504030204" pitchFamily="34" charset="0"/>
              </a:rPr>
              <a:t>Atuação conjunta para resolução de problemas e orientação aos conselhos escolares -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MPPA</a:t>
            </a:r>
            <a:r>
              <a:rPr lang="pt-BR" sz="1200" dirty="0">
                <a:latin typeface="Arial Rounded MT Bold" panose="020F0704030504030204" pitchFamily="34" charset="0"/>
              </a:rPr>
              <a:t>,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SEDUC-PA</a:t>
            </a:r>
            <a:r>
              <a:rPr lang="pt-BR" sz="1200" dirty="0">
                <a:latin typeface="Arial Rounded MT Bold" panose="020F0704030504030204" pitchFamily="34" charset="0"/>
              </a:rPr>
              <a:t>,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BB</a:t>
            </a:r>
            <a:r>
              <a:rPr lang="pt-BR" sz="1200" dirty="0">
                <a:latin typeface="Arial Rounded MT Bold" panose="020F0704030504030204" pitchFamily="34" charset="0"/>
              </a:rPr>
              <a:t>,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ANOREG</a:t>
            </a:r>
            <a:r>
              <a:rPr lang="pt-BR" sz="1200" dirty="0">
                <a:latin typeface="Arial Rounded MT Bold" panose="020F0704030504030204" pitchFamily="34" charset="0"/>
              </a:rPr>
              <a:t>,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FNDE</a:t>
            </a:r>
            <a:r>
              <a:rPr lang="pt-BR" sz="1200" dirty="0">
                <a:latin typeface="Arial Rounded MT Bold" panose="020F0704030504030204" pitchFamily="34" charset="0"/>
              </a:rPr>
              <a:t>,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CECAMPE NORTE-UFPA e TCM</a:t>
            </a:r>
            <a:r>
              <a:rPr lang="pt-BR" sz="12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PA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80A1CC2D-9DA3-C97D-DD9F-8B5B3CFB9830}"/>
              </a:ext>
            </a:extLst>
          </p:cNvPr>
          <p:cNvSpPr txBox="1"/>
          <p:nvPr/>
        </p:nvSpPr>
        <p:spPr>
          <a:xfrm>
            <a:off x="4091485" y="3694185"/>
            <a:ext cx="46429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dirty="0">
                <a:latin typeface="Arial Rounded MT Bold" panose="020F0704030504030204" pitchFamily="34" charset="0"/>
              </a:rPr>
              <a:t>Atuação conjunta para regularização de pendências de prestações de contas dos conselhos escolares -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FNDE</a:t>
            </a:r>
            <a:r>
              <a:rPr lang="pt-BR" sz="1200" dirty="0">
                <a:latin typeface="Arial Rounded MT Bold" panose="020F0704030504030204" pitchFamily="34" charset="0"/>
              </a:rPr>
              <a:t>, </a:t>
            </a:r>
            <a:r>
              <a:rPr lang="pt-BR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CECAMPE NORTE-UFPA e TCM</a:t>
            </a:r>
            <a:r>
              <a:rPr lang="pt-BR" sz="12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PA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D50E5A4E-C6B9-1261-3EF5-51641B2B91AA}"/>
              </a:ext>
            </a:extLst>
          </p:cNvPr>
          <p:cNvSpPr txBox="1"/>
          <p:nvPr/>
        </p:nvSpPr>
        <p:spPr>
          <a:xfrm>
            <a:off x="4529914" y="4756014"/>
            <a:ext cx="28045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2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90% dos conselhos escolares regularizados</a:t>
            </a:r>
          </a:p>
        </p:txBody>
      </p:sp>
      <p:cxnSp>
        <p:nvCxnSpPr>
          <p:cNvPr id="14" name="Conector de Seta Reta 13">
            <a:extLst>
              <a:ext uri="{FF2B5EF4-FFF2-40B4-BE49-F238E27FC236}">
                <a16:creationId xmlns:a16="http://schemas.microsoft.com/office/drawing/2014/main" id="{BEF39C05-FFEA-6657-B358-207D91BF81F7}"/>
              </a:ext>
            </a:extLst>
          </p:cNvPr>
          <p:cNvCxnSpPr>
            <a:cxnSpLocks/>
          </p:cNvCxnSpPr>
          <p:nvPr/>
        </p:nvCxnSpPr>
        <p:spPr>
          <a:xfrm>
            <a:off x="5932212" y="4340516"/>
            <a:ext cx="0" cy="321476"/>
          </a:xfrm>
          <a:prstGeom prst="straightConnector1">
            <a:avLst/>
          </a:prstGeom>
          <a:ln>
            <a:solidFill>
              <a:schemeClr val="tx1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91146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D2517E4-76B4-4082-A379-A7711AE0E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BC872EFF-1BF5-45AA-9928-8CD7D16002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5612" cy="6858000"/>
          </a:xfr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9C797A64-CDEF-C8C3-D072-3CB61C86AD5D}"/>
              </a:ext>
            </a:extLst>
          </p:cNvPr>
          <p:cNvSpPr/>
          <p:nvPr/>
        </p:nvSpPr>
        <p:spPr>
          <a:xfrm>
            <a:off x="1082560" y="87276"/>
            <a:ext cx="6984105" cy="5556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pt-BR" sz="1600" dirty="0">
                <a:solidFill>
                  <a:srgbClr val="C00000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Novos critérios para distribuição dos recursos da Educação</a:t>
            </a:r>
          </a:p>
        </p:txBody>
      </p:sp>
      <p:sp>
        <p:nvSpPr>
          <p:cNvPr id="16" name="Seta: para a Direita 15">
            <a:extLst>
              <a:ext uri="{FF2B5EF4-FFF2-40B4-BE49-F238E27FC236}">
                <a16:creationId xmlns:a16="http://schemas.microsoft.com/office/drawing/2014/main" id="{C03C15CF-BF7B-5A9A-9BB3-030FAC286550}"/>
              </a:ext>
            </a:extLst>
          </p:cNvPr>
          <p:cNvSpPr/>
          <p:nvPr/>
        </p:nvSpPr>
        <p:spPr>
          <a:xfrm>
            <a:off x="924856" y="2572758"/>
            <a:ext cx="2104571" cy="2002972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5" name="Content Placeholder 10">
            <a:extLst>
              <a:ext uri="{FF2B5EF4-FFF2-40B4-BE49-F238E27FC236}">
                <a16:creationId xmlns:a16="http://schemas.microsoft.com/office/drawing/2014/main" id="{B6864A8C-8B5B-D17B-2E9C-D68B3EA6CDF3}"/>
              </a:ext>
            </a:extLst>
          </p:cNvPr>
          <p:cNvSpPr txBox="1">
            <a:spLocks/>
          </p:cNvSpPr>
          <p:nvPr/>
        </p:nvSpPr>
        <p:spPr>
          <a:xfrm>
            <a:off x="949293" y="3229571"/>
            <a:ext cx="1494569" cy="825061"/>
          </a:xfrm>
          <a:custGeom>
            <a:avLst/>
            <a:gdLst>
              <a:gd name="connsiteX0" fmla="*/ 0 w 1494569"/>
              <a:gd name="connsiteY0" fmla="*/ 0 h 825061"/>
              <a:gd name="connsiteX1" fmla="*/ 468298 w 1494569"/>
              <a:gd name="connsiteY1" fmla="*/ 0 h 825061"/>
              <a:gd name="connsiteX2" fmla="*/ 936597 w 1494569"/>
              <a:gd name="connsiteY2" fmla="*/ 0 h 825061"/>
              <a:gd name="connsiteX3" fmla="*/ 1494569 w 1494569"/>
              <a:gd name="connsiteY3" fmla="*/ 0 h 825061"/>
              <a:gd name="connsiteX4" fmla="*/ 1494569 w 1494569"/>
              <a:gd name="connsiteY4" fmla="*/ 387779 h 825061"/>
              <a:gd name="connsiteX5" fmla="*/ 1494569 w 1494569"/>
              <a:gd name="connsiteY5" fmla="*/ 825061 h 825061"/>
              <a:gd name="connsiteX6" fmla="*/ 1026271 w 1494569"/>
              <a:gd name="connsiteY6" fmla="*/ 825061 h 825061"/>
              <a:gd name="connsiteX7" fmla="*/ 543027 w 1494569"/>
              <a:gd name="connsiteY7" fmla="*/ 825061 h 825061"/>
              <a:gd name="connsiteX8" fmla="*/ 0 w 1494569"/>
              <a:gd name="connsiteY8" fmla="*/ 825061 h 825061"/>
              <a:gd name="connsiteX9" fmla="*/ 0 w 1494569"/>
              <a:gd name="connsiteY9" fmla="*/ 429032 h 825061"/>
              <a:gd name="connsiteX10" fmla="*/ 0 w 1494569"/>
              <a:gd name="connsiteY10" fmla="*/ 0 h 825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494569" h="825061" fill="none" extrusionOk="0">
                <a:moveTo>
                  <a:pt x="0" y="0"/>
                </a:moveTo>
                <a:cubicBezTo>
                  <a:pt x="113711" y="-29490"/>
                  <a:pt x="279015" y="12557"/>
                  <a:pt x="468298" y="0"/>
                </a:cubicBezTo>
                <a:cubicBezTo>
                  <a:pt x="657581" y="-12557"/>
                  <a:pt x="714920" y="9800"/>
                  <a:pt x="936597" y="0"/>
                </a:cubicBezTo>
                <a:cubicBezTo>
                  <a:pt x="1158274" y="-9800"/>
                  <a:pt x="1267596" y="31807"/>
                  <a:pt x="1494569" y="0"/>
                </a:cubicBezTo>
                <a:cubicBezTo>
                  <a:pt x="1502566" y="154080"/>
                  <a:pt x="1483478" y="282006"/>
                  <a:pt x="1494569" y="387779"/>
                </a:cubicBezTo>
                <a:cubicBezTo>
                  <a:pt x="1505660" y="493552"/>
                  <a:pt x="1494088" y="709051"/>
                  <a:pt x="1494569" y="825061"/>
                </a:cubicBezTo>
                <a:cubicBezTo>
                  <a:pt x="1332092" y="847698"/>
                  <a:pt x="1211072" y="808716"/>
                  <a:pt x="1026271" y="825061"/>
                </a:cubicBezTo>
                <a:cubicBezTo>
                  <a:pt x="841470" y="841406"/>
                  <a:pt x="703038" y="787241"/>
                  <a:pt x="543027" y="825061"/>
                </a:cubicBezTo>
                <a:cubicBezTo>
                  <a:pt x="383016" y="862881"/>
                  <a:pt x="143179" y="768726"/>
                  <a:pt x="0" y="825061"/>
                </a:cubicBezTo>
                <a:cubicBezTo>
                  <a:pt x="-32746" y="666564"/>
                  <a:pt x="11040" y="596590"/>
                  <a:pt x="0" y="429032"/>
                </a:cubicBezTo>
                <a:cubicBezTo>
                  <a:pt x="-11040" y="261474"/>
                  <a:pt x="35967" y="103585"/>
                  <a:pt x="0" y="0"/>
                </a:cubicBezTo>
                <a:close/>
              </a:path>
              <a:path w="1494569" h="825061" stroke="0" extrusionOk="0">
                <a:moveTo>
                  <a:pt x="0" y="0"/>
                </a:moveTo>
                <a:cubicBezTo>
                  <a:pt x="117278" y="-37796"/>
                  <a:pt x="254266" y="25254"/>
                  <a:pt x="483244" y="0"/>
                </a:cubicBezTo>
                <a:cubicBezTo>
                  <a:pt x="712222" y="-25254"/>
                  <a:pt x="770227" y="29393"/>
                  <a:pt x="996379" y="0"/>
                </a:cubicBezTo>
                <a:cubicBezTo>
                  <a:pt x="1222531" y="-29393"/>
                  <a:pt x="1349886" y="17998"/>
                  <a:pt x="1494569" y="0"/>
                </a:cubicBezTo>
                <a:cubicBezTo>
                  <a:pt x="1525571" y="187380"/>
                  <a:pt x="1449322" y="217634"/>
                  <a:pt x="1494569" y="412531"/>
                </a:cubicBezTo>
                <a:cubicBezTo>
                  <a:pt x="1539816" y="607428"/>
                  <a:pt x="1486495" y="656028"/>
                  <a:pt x="1494569" y="825061"/>
                </a:cubicBezTo>
                <a:cubicBezTo>
                  <a:pt x="1290893" y="863142"/>
                  <a:pt x="1202462" y="775515"/>
                  <a:pt x="1026271" y="825061"/>
                </a:cubicBezTo>
                <a:cubicBezTo>
                  <a:pt x="850080" y="874607"/>
                  <a:pt x="774810" y="782201"/>
                  <a:pt x="528081" y="825061"/>
                </a:cubicBezTo>
                <a:cubicBezTo>
                  <a:pt x="281352" y="867921"/>
                  <a:pt x="116423" y="782150"/>
                  <a:pt x="0" y="825061"/>
                </a:cubicBezTo>
                <a:cubicBezTo>
                  <a:pt x="-42944" y="634612"/>
                  <a:pt x="29935" y="611659"/>
                  <a:pt x="0" y="420781"/>
                </a:cubicBezTo>
                <a:cubicBezTo>
                  <a:pt x="-29935" y="229903"/>
                  <a:pt x="12236" y="94720"/>
                  <a:pt x="0" y="0"/>
                </a:cubicBezTo>
                <a:close/>
              </a:path>
            </a:pathLst>
          </a:custGeom>
          <a:ln>
            <a:noFill/>
            <a:extLst>
              <a:ext uri="{C807C97D-BFC1-408E-A445-0C87EB9F89A2}">
                <ask:lineSketchStyleProps xmlns:ask="http://schemas.microsoft.com/office/drawing/2018/sketchyshapes" sd="412033319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kumimoji="0" lang="pt-BR" sz="1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 Rounded MT Bold" panose="020F0704030504030204" pitchFamily="34" charset="0"/>
                <a:cs typeface="Calibri" panose="020F0502020204030204" pitchFamily="34" charset="0"/>
                <a:sym typeface="Arial"/>
              </a:rPr>
              <a:t>Emenda Constitucional nº 108/2020</a:t>
            </a:r>
            <a:endParaRPr lang="en-US" sz="1400" dirty="0">
              <a:latin typeface="Arial Rounded MT Bold" panose="020F0704030504030204" pitchFamily="34" charset="0"/>
            </a:endParaRPr>
          </a:p>
        </p:txBody>
      </p:sp>
      <p:sp>
        <p:nvSpPr>
          <p:cNvPr id="18" name="Elipse 17">
            <a:extLst>
              <a:ext uri="{FF2B5EF4-FFF2-40B4-BE49-F238E27FC236}">
                <a16:creationId xmlns:a16="http://schemas.microsoft.com/office/drawing/2014/main" id="{33ABC78C-7533-5490-07FA-064F421F1BEE}"/>
              </a:ext>
            </a:extLst>
          </p:cNvPr>
          <p:cNvSpPr/>
          <p:nvPr/>
        </p:nvSpPr>
        <p:spPr>
          <a:xfrm>
            <a:off x="3226172" y="1426028"/>
            <a:ext cx="3287576" cy="200297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C8DF65AB-62FD-EF1E-AAB1-81FF023E1F6B}"/>
              </a:ext>
            </a:extLst>
          </p:cNvPr>
          <p:cNvSpPr txBox="1"/>
          <p:nvPr/>
        </p:nvSpPr>
        <p:spPr>
          <a:xfrm>
            <a:off x="3545759" y="1980134"/>
            <a:ext cx="30695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dirty="0">
                <a:latin typeface="Arial Rounded MT Bold" panose="020F0704030504030204" pitchFamily="34" charset="0"/>
              </a:rPr>
              <a:t>A complementação da União ao FUNDEB ... </a:t>
            </a:r>
          </a:p>
          <a:p>
            <a:endParaRPr lang="pt-BR" sz="1200" dirty="0">
              <a:latin typeface="Arial Rounded MT Bold" panose="020F0704030504030204" pitchFamily="34" charset="0"/>
            </a:endParaRPr>
          </a:p>
          <a:p>
            <a:r>
              <a:rPr lang="pt-BR" sz="12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VAAR - Valor Anual por Aluno: 2,5 %</a:t>
            </a:r>
          </a:p>
        </p:txBody>
      </p:sp>
      <p:sp>
        <p:nvSpPr>
          <p:cNvPr id="19" name="Elipse 18">
            <a:extLst>
              <a:ext uri="{FF2B5EF4-FFF2-40B4-BE49-F238E27FC236}">
                <a16:creationId xmlns:a16="http://schemas.microsoft.com/office/drawing/2014/main" id="{B3848482-0575-B857-8C0D-CE730F83D899}"/>
              </a:ext>
            </a:extLst>
          </p:cNvPr>
          <p:cNvSpPr/>
          <p:nvPr/>
        </p:nvSpPr>
        <p:spPr>
          <a:xfrm>
            <a:off x="3226172" y="3642102"/>
            <a:ext cx="3287576" cy="200297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A3A61787-6B32-1C2C-04B5-4559390FC5A6}"/>
              </a:ext>
            </a:extLst>
          </p:cNvPr>
          <p:cNvSpPr txBox="1"/>
          <p:nvPr/>
        </p:nvSpPr>
        <p:spPr>
          <a:xfrm>
            <a:off x="3808781" y="4505088"/>
            <a:ext cx="21223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2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ICMS Educação</a:t>
            </a: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F608CD7E-166A-0FAF-8C49-12A83F43213A}"/>
              </a:ext>
            </a:extLst>
          </p:cNvPr>
          <p:cNvSpPr txBox="1"/>
          <p:nvPr/>
        </p:nvSpPr>
        <p:spPr>
          <a:xfrm>
            <a:off x="7394702" y="1935071"/>
            <a:ext cx="4021556" cy="984885"/>
          </a:xfrm>
          <a:prstGeom prst="rect">
            <a:avLst/>
          </a:prstGeom>
          <a:noFill/>
          <a:ln>
            <a:solidFill>
              <a:schemeClr val="tx1"/>
            </a:solidFill>
            <a:prstDash val="dashDot"/>
          </a:ln>
        </p:spPr>
        <p:txBody>
          <a:bodyPr wrap="square" rtlCol="0">
            <a:spAutoFit/>
          </a:bodyPr>
          <a:lstStyle/>
          <a:p>
            <a:pPr marL="176213" indent="-176213">
              <a:spcAft>
                <a:spcPts val="1200"/>
              </a:spcAft>
              <a:buFont typeface="+mj-lt"/>
              <a:buAutoNum type="arabicPeriod"/>
            </a:pPr>
            <a:r>
              <a:rPr lang="pt-BR" sz="1200" dirty="0">
                <a:latin typeface="Arial Rounded MT Bold" panose="020F0704030504030204" pitchFamily="34" charset="0"/>
              </a:rPr>
              <a:t>Condicionalidades de melhoria de gestão</a:t>
            </a:r>
          </a:p>
          <a:p>
            <a:pPr marL="176213" indent="-176213">
              <a:spcAft>
                <a:spcPts val="1200"/>
              </a:spcAft>
              <a:buFont typeface="+mj-lt"/>
              <a:buAutoNum type="arabicPeriod"/>
            </a:pPr>
            <a:r>
              <a:rPr lang="pt-BR" sz="1200" dirty="0">
                <a:latin typeface="Arial Rounded MT Bold" panose="020F0704030504030204" pitchFamily="34" charset="0"/>
              </a:rPr>
              <a:t>Evolução de indicadores de atendimento e de melhoria da aprendizagem com redução das desigualdades</a:t>
            </a:r>
          </a:p>
        </p:txBody>
      </p:sp>
      <p:sp>
        <p:nvSpPr>
          <p:cNvPr id="22" name="Seta: para Baixo 21">
            <a:extLst>
              <a:ext uri="{FF2B5EF4-FFF2-40B4-BE49-F238E27FC236}">
                <a16:creationId xmlns:a16="http://schemas.microsoft.com/office/drawing/2014/main" id="{EDD3795A-9B6A-B063-D8A5-1168677505AF}"/>
              </a:ext>
            </a:extLst>
          </p:cNvPr>
          <p:cNvSpPr/>
          <p:nvPr/>
        </p:nvSpPr>
        <p:spPr>
          <a:xfrm rot="16200000">
            <a:off x="6780884" y="2178127"/>
            <a:ext cx="245082" cy="518352"/>
          </a:xfrm>
          <a:prstGeom prst="downArrow">
            <a:avLst/>
          </a:prstGeom>
          <a:solidFill>
            <a:schemeClr val="bg1"/>
          </a:solidFill>
          <a:ln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D8BE5AE2-0528-D511-A512-3A038C794677}"/>
              </a:ext>
            </a:extLst>
          </p:cNvPr>
          <p:cNvSpPr txBox="1"/>
          <p:nvPr/>
        </p:nvSpPr>
        <p:spPr>
          <a:xfrm>
            <a:off x="7394702" y="4089589"/>
            <a:ext cx="4170948" cy="1015663"/>
          </a:xfrm>
          <a:prstGeom prst="rect">
            <a:avLst/>
          </a:prstGeom>
          <a:noFill/>
          <a:ln>
            <a:solidFill>
              <a:schemeClr val="tx1"/>
            </a:solidFill>
            <a:prstDash val="dashDot"/>
          </a:ln>
        </p:spPr>
        <p:txBody>
          <a:bodyPr wrap="square" rtlCol="0">
            <a:spAutoFit/>
          </a:bodyPr>
          <a:lstStyle/>
          <a:p>
            <a:r>
              <a:rPr lang="pt-BR" sz="1200" dirty="0">
                <a:latin typeface="Arial Rounded MT Bold" panose="020F0704030504030204" pitchFamily="34" charset="0"/>
              </a:rPr>
              <a:t>No mínimo, 10% do repasse da cota-parte do ICMS aos municípios ocorrerá em função de indicadores que demonstrem a melhoria nos resultados de aprendizagem e de aumento da equidade, considerando o nível socioeconômico dos educandos</a:t>
            </a:r>
          </a:p>
        </p:txBody>
      </p:sp>
      <p:sp>
        <p:nvSpPr>
          <p:cNvPr id="24" name="Seta: para Baixo 23">
            <a:extLst>
              <a:ext uri="{FF2B5EF4-FFF2-40B4-BE49-F238E27FC236}">
                <a16:creationId xmlns:a16="http://schemas.microsoft.com/office/drawing/2014/main" id="{4E871A1F-DAB7-4E84-F1B3-F1CBF8A439AA}"/>
              </a:ext>
            </a:extLst>
          </p:cNvPr>
          <p:cNvSpPr/>
          <p:nvPr/>
        </p:nvSpPr>
        <p:spPr>
          <a:xfrm rot="16200000">
            <a:off x="6831684" y="4316555"/>
            <a:ext cx="245082" cy="518352"/>
          </a:xfrm>
          <a:prstGeom prst="downArrow">
            <a:avLst/>
          </a:prstGeom>
          <a:solidFill>
            <a:schemeClr val="bg1"/>
          </a:solidFill>
          <a:ln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223013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D2517E4-76B4-4082-A379-A7711AE0E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BC872EFF-1BF5-45AA-9928-8CD7D16002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5612" cy="6858000"/>
          </a:xfr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9C797A64-CDEF-C8C3-D072-3CB61C86AD5D}"/>
              </a:ext>
            </a:extLst>
          </p:cNvPr>
          <p:cNvSpPr/>
          <p:nvPr/>
        </p:nvSpPr>
        <p:spPr>
          <a:xfrm>
            <a:off x="1953417" y="87276"/>
            <a:ext cx="6984105" cy="5556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2000"/>
              </a:lnSpc>
            </a:pPr>
            <a:r>
              <a:rPr lang="pt-BR" sz="1600" dirty="0">
                <a:solidFill>
                  <a:srgbClr val="C00000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Novos Cenários</a:t>
            </a:r>
          </a:p>
        </p:txBody>
      </p:sp>
      <p:sp>
        <p:nvSpPr>
          <p:cNvPr id="7" name="Texto Explicativo: Linha Dobrada com Borda e Ênfase 6">
            <a:extLst>
              <a:ext uri="{FF2B5EF4-FFF2-40B4-BE49-F238E27FC236}">
                <a16:creationId xmlns:a16="http://schemas.microsoft.com/office/drawing/2014/main" id="{92D735E4-F7FB-D5CF-509E-2FD0C18F7D98}"/>
              </a:ext>
            </a:extLst>
          </p:cNvPr>
          <p:cNvSpPr/>
          <p:nvPr/>
        </p:nvSpPr>
        <p:spPr>
          <a:xfrm>
            <a:off x="4276380" y="2427005"/>
            <a:ext cx="5899355" cy="1325563"/>
          </a:xfrm>
          <a:prstGeom prst="accentBorderCallout2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4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Ampliação do Projeto de Fortalecimento da</a:t>
            </a:r>
          </a:p>
          <a:p>
            <a:pPr algn="ctr"/>
            <a:r>
              <a:rPr lang="pt-BR" sz="14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Educação para todo o Pará</a:t>
            </a:r>
          </a:p>
          <a:p>
            <a:pPr algn="ctr"/>
            <a:endParaRPr lang="pt-BR" sz="1400" dirty="0">
              <a:solidFill>
                <a:srgbClr val="C00000"/>
              </a:solidFill>
              <a:latin typeface="Arial Rounded MT Bold" panose="020F0704030504030204" pitchFamily="34" charset="0"/>
            </a:endParaRPr>
          </a:p>
          <a:p>
            <a:pPr algn="ctr"/>
            <a:r>
              <a:rPr lang="pt-BR" sz="14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(redes estadual e municipal de ensino)</a:t>
            </a:r>
          </a:p>
        </p:txBody>
      </p:sp>
    </p:spTree>
    <p:extLst>
      <p:ext uri="{BB962C8B-B14F-4D97-AF65-F5344CB8AC3E}">
        <p14:creationId xmlns:p14="http://schemas.microsoft.com/office/powerpoint/2010/main" val="2194453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D2517E4-76B4-4082-A379-A7711AE0E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BC872EFF-1BF5-45AA-9928-8CD7D16002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5612" cy="6858000"/>
          </a:xfr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9C797A64-CDEF-C8C3-D072-3CB61C86AD5D}"/>
              </a:ext>
            </a:extLst>
          </p:cNvPr>
          <p:cNvSpPr/>
          <p:nvPr/>
        </p:nvSpPr>
        <p:spPr>
          <a:xfrm>
            <a:off x="1953417" y="87276"/>
            <a:ext cx="6984105" cy="5556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2000"/>
              </a:lnSpc>
            </a:pPr>
            <a:r>
              <a:rPr lang="pt-BR" sz="1600" dirty="0">
                <a:solidFill>
                  <a:srgbClr val="C00000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Reflexões</a:t>
            </a:r>
          </a:p>
        </p:txBody>
      </p:sp>
      <p:sp>
        <p:nvSpPr>
          <p:cNvPr id="4" name="Balão de Fala: Retângulo 3">
            <a:extLst>
              <a:ext uri="{FF2B5EF4-FFF2-40B4-BE49-F238E27FC236}">
                <a16:creationId xmlns:a16="http://schemas.microsoft.com/office/drawing/2014/main" id="{1D8CAAB6-C3F4-59FA-372F-90665956346E}"/>
              </a:ext>
            </a:extLst>
          </p:cNvPr>
          <p:cNvSpPr/>
          <p:nvPr/>
        </p:nvSpPr>
        <p:spPr>
          <a:xfrm>
            <a:off x="2094271" y="1870356"/>
            <a:ext cx="8303342" cy="2403987"/>
          </a:xfrm>
          <a:prstGeom prst="wedgeRectCallou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19113" indent="-342900">
              <a:spcAft>
                <a:spcPts val="600"/>
              </a:spcAft>
              <a:buFont typeface="+mj-lt"/>
              <a:buAutoNum type="arabicPeriod"/>
            </a:pPr>
            <a:r>
              <a:rPr lang="pt-BR" sz="14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Decisão política para mudar os resultados da educação</a:t>
            </a:r>
          </a:p>
          <a:p>
            <a:pPr marL="519113" indent="-342900">
              <a:spcAft>
                <a:spcPts val="600"/>
              </a:spcAft>
              <a:buFont typeface="+mj-lt"/>
              <a:buAutoNum type="arabicPeriod"/>
            </a:pPr>
            <a:r>
              <a:rPr lang="pt-BR" sz="14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Rever práticas de avaliação da política educacional</a:t>
            </a:r>
          </a:p>
          <a:p>
            <a:pPr marL="519113" indent="-342900">
              <a:spcAft>
                <a:spcPts val="600"/>
              </a:spcAft>
              <a:buFont typeface="+mj-lt"/>
              <a:buAutoNum type="arabicPeriod"/>
            </a:pPr>
            <a:r>
              <a:rPr lang="pt-BR" sz="14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Construção de Planos Municipais de Educação mais factíveis e com acompanhamento</a:t>
            </a:r>
          </a:p>
          <a:p>
            <a:pPr marL="519113" indent="-342900">
              <a:spcAft>
                <a:spcPts val="600"/>
              </a:spcAft>
              <a:buFont typeface="+mj-lt"/>
              <a:buAutoNum type="arabicPeriod"/>
            </a:pPr>
            <a:r>
              <a:rPr lang="pt-BR" sz="14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Priorizar o foco na aprendizagem e nos resultados</a:t>
            </a:r>
          </a:p>
          <a:p>
            <a:pPr marL="519113" indent="-342900">
              <a:spcAft>
                <a:spcPts val="600"/>
              </a:spcAft>
              <a:buFont typeface="+mj-lt"/>
              <a:buAutoNum type="arabicPeriod"/>
            </a:pPr>
            <a:r>
              <a:rPr lang="pt-BR" sz="14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Alfabetização na idade e na série adequada</a:t>
            </a:r>
          </a:p>
          <a:p>
            <a:pPr marL="519113" indent="-342900">
              <a:spcAft>
                <a:spcPts val="600"/>
              </a:spcAft>
              <a:buFont typeface="+mj-lt"/>
              <a:buAutoNum type="arabicPeriod"/>
            </a:pPr>
            <a:r>
              <a:rPr lang="pt-BR" sz="14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Trabalho conjunto Municípios – Estado – União - Sociedade</a:t>
            </a:r>
          </a:p>
        </p:txBody>
      </p:sp>
      <p:sp>
        <p:nvSpPr>
          <p:cNvPr id="6" name="Retângulo 5">
            <a:extLst>
              <a:ext uri="{FF2B5EF4-FFF2-40B4-BE49-F238E27FC236}">
                <a16:creationId xmlns:a16="http://schemas.microsoft.com/office/drawing/2014/main" id="{0EC22B84-0C49-46D1-B961-569FF428BF99}"/>
              </a:ext>
            </a:extLst>
          </p:cNvPr>
          <p:cNvSpPr/>
          <p:nvPr/>
        </p:nvSpPr>
        <p:spPr>
          <a:xfrm>
            <a:off x="6633572" y="5121392"/>
            <a:ext cx="3483821" cy="5556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pt-BR" sz="2800" dirty="0">
                <a:solidFill>
                  <a:schemeClr val="tx1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Vamos </a:t>
            </a:r>
            <a:r>
              <a:rPr lang="pt-BR" sz="2800">
                <a:solidFill>
                  <a:schemeClr val="tx1"/>
                </a:solidFill>
                <a:latin typeface="Arial Rounded MT Bold" panose="020F0704030504030204" pitchFamily="34" charset="0"/>
                <a:cs typeface="Calibri" panose="020F0502020204030204" pitchFamily="34" charset="0"/>
              </a:rPr>
              <a:t>juntos? </a:t>
            </a:r>
            <a:endParaRPr lang="pt-BR" sz="2800" dirty="0">
              <a:solidFill>
                <a:schemeClr val="tx1"/>
              </a:solidFill>
              <a:latin typeface="Arial Rounded MT Bold" panose="020F07040305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85143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395FC55-FC0C-45A5-A15D-6ABBBB817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E7773CD6-5C9A-4AEC-93FA-60AD5AE37B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55969"/>
          </a:xfrm>
        </p:spPr>
      </p:pic>
      <p:sp>
        <p:nvSpPr>
          <p:cNvPr id="3" name="Content Placeholder 8">
            <a:extLst>
              <a:ext uri="{FF2B5EF4-FFF2-40B4-BE49-F238E27FC236}">
                <a16:creationId xmlns:a16="http://schemas.microsoft.com/office/drawing/2014/main" id="{185CB77C-8971-7D39-56F9-DCF2F58EA907}"/>
              </a:ext>
            </a:extLst>
          </p:cNvPr>
          <p:cNvSpPr txBox="1">
            <a:spLocks/>
          </p:cNvSpPr>
          <p:nvPr/>
        </p:nvSpPr>
        <p:spPr>
          <a:xfrm>
            <a:off x="1784555" y="2206043"/>
            <a:ext cx="3506271" cy="15099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Arial" panose="020B0604020202020204" pitchFamily="34" charset="0"/>
              <a:buNone/>
            </a:pPr>
            <a:r>
              <a:rPr lang="en-US" sz="1800" dirty="0">
                <a:solidFill>
                  <a:srgbClr val="FF0000"/>
                </a:solidFill>
              </a:rPr>
              <a:t>          </a:t>
            </a:r>
            <a:r>
              <a:rPr lang="en-US" sz="1400" dirty="0">
                <a:solidFill>
                  <a:srgbClr val="C00000"/>
                </a:solidFill>
                <a:latin typeface="Arial Rounded MT Bold" panose="020F0704030504030204" pitchFamily="34" charset="0"/>
              </a:rPr>
              <a:t>cezar.colares@tcm.pa.gov.br</a:t>
            </a:r>
          </a:p>
        </p:txBody>
      </p:sp>
      <p:pic>
        <p:nvPicPr>
          <p:cNvPr id="4" name="Imagem 3" descr="Ícone&#10;&#10;Descrição gerada automaticamente">
            <a:extLst>
              <a:ext uri="{FF2B5EF4-FFF2-40B4-BE49-F238E27FC236}">
                <a16:creationId xmlns:a16="http://schemas.microsoft.com/office/drawing/2014/main" id="{56D021D1-6935-521E-A115-3C2FDE918C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5336" y="2759413"/>
            <a:ext cx="380499" cy="403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014430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972</TotalTime>
  <Words>1716</Words>
  <Application>Microsoft Office PowerPoint</Application>
  <PresentationFormat>Widescreen</PresentationFormat>
  <Paragraphs>200</Paragraphs>
  <Slides>22</Slides>
  <Notes>0</Notes>
  <HiddenSlides>0</HiddenSlides>
  <MMClips>1</MMClips>
  <ScaleCrop>false</ScaleCrop>
  <HeadingPairs>
    <vt:vector size="8" baseType="variant">
      <vt:variant>
        <vt:lpstr>Fontes usadas</vt:lpstr>
      </vt:variant>
      <vt:variant>
        <vt:i4>6</vt:i4>
      </vt:variant>
      <vt:variant>
        <vt:lpstr>Tema</vt:lpstr>
      </vt:variant>
      <vt:variant>
        <vt:i4>1</vt:i4>
      </vt:variant>
      <vt:variant>
        <vt:lpstr>Servidores OLE inseridos</vt:lpstr>
      </vt:variant>
      <vt:variant>
        <vt:i4>1</vt:i4>
      </vt:variant>
      <vt:variant>
        <vt:lpstr>Títulos de slides</vt:lpstr>
      </vt:variant>
      <vt:variant>
        <vt:i4>22</vt:i4>
      </vt:variant>
    </vt:vector>
  </HeadingPairs>
  <TitlesOfParts>
    <vt:vector size="30" baseType="lpstr">
      <vt:lpstr>Abadi</vt:lpstr>
      <vt:lpstr>Arial</vt:lpstr>
      <vt:lpstr>Arial Rounded MT Bold</vt:lpstr>
      <vt:lpstr>Calibri</vt:lpstr>
      <vt:lpstr>Calibri Light</vt:lpstr>
      <vt:lpstr>Wingdings</vt:lpstr>
      <vt:lpstr>Tema do Office</vt:lpstr>
      <vt:lpstr>Imagem de Bitmap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Dell</dc:creator>
  <cp:lastModifiedBy>Sergio Bacury</cp:lastModifiedBy>
  <cp:revision>53</cp:revision>
  <dcterms:created xsi:type="dcterms:W3CDTF">2023-07-13T14:15:05Z</dcterms:created>
  <dcterms:modified xsi:type="dcterms:W3CDTF">2023-08-02T20:35:46Z</dcterms:modified>
</cp:coreProperties>
</file>