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embeddedFontLst>
    <p:embeddedFont>
      <p:font typeface="Cairo" panose="020B0604020202020204" charset="-78"/>
      <p:regular r:id="rId66"/>
      <p:bold r:id="rId67"/>
    </p:embeddedFont>
    <p:embeddedFont>
      <p:font typeface="Cairo Black" panose="020B0604020202020204" charset="-78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ndara" panose="020E0502030303020204" pitchFamily="34" charset="0"/>
      <p:regular r:id="rId73"/>
      <p:bold r:id="rId74"/>
      <p:italic r:id="rId75"/>
      <p:boldItalic r:id="rId76"/>
    </p:embeddedFont>
    <p:embeddedFont>
      <p:font typeface="Constantia" panose="02030602050306030303" pitchFamily="18" charset="0"/>
      <p:regular r:id="rId77"/>
      <p:bold r:id="rId78"/>
      <p:italic r:id="rId79"/>
      <p:boldItalic r:id="rId80"/>
    </p:embeddedFont>
    <p:embeddedFont>
      <p:font typeface="Open Sans" panose="020B0606030504020204" pitchFamily="34" charset="0"/>
      <p:regular r:id="rId81"/>
      <p:bold r:id="rId82"/>
      <p:italic r:id="rId83"/>
      <p:boldItalic r:id="rId84"/>
    </p:embeddedFont>
    <p:embeddedFont>
      <p:font typeface="Overlock" panose="020B0604020202020204" charset="0"/>
      <p:regular r:id="rId85"/>
      <p:bold r:id="rId86"/>
      <p:italic r:id="rId87"/>
      <p:boldItalic r:id="rId88"/>
    </p:embeddedFont>
    <p:embeddedFont>
      <p:font typeface="PT Sans Narrow" panose="020B0506020203020204" pitchFamily="34" charset="0"/>
      <p:regular r:id="rId89"/>
      <p:bold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1" roundtripDataSignature="AMtx7miWOM7vqF0kE2VI3Ig+RYhOw4cl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DB1CF0-0C7D-4E64-A066-96367AB8E168}">
  <a:tblStyle styleId="{3FDB1CF0-0C7D-4E64-A066-96367AB8E168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90" Type="http://schemas.openxmlformats.org/officeDocument/2006/relationships/font" Target="fonts/font25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bb7ca50bf_2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5bb7ca50bf_2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bb7ca50bf_2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5bb7ca50bf_2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bb7ca50bf_2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5bb7ca50bf_2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bb7ca50bf_2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5bb7ca50bf_2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bb7ca50b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25bb7ca50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bb7ca50bf_2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5bb7ca50bf_2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bb7ca50b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25bb7ca50b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5bb7ca50b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5bb7ca50b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bb7ca50b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25bb7ca50b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5bb7ca50bf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5bb7ca50b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5bb7ca50b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25bb7ca50b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5bb7ca50b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5bb7ca50b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bb7ca50bf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5bb7ca50bf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bb7ca50bf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5bb7ca50b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bb7ca50bf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g25bb7ca50bf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bb7ca50bf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25bb7ca50bf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5bb7ca50bf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5bb7ca50bf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5bb7ca50bf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25bb7ca50bf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5bb7ca50b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5bb7ca50b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5bb7ca50b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25bb7ca50b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bb7ca50b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5bb7ca50b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5bb7ca50b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5bb7ca50b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bb7ca50bf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5bb7ca50bf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5bb7ca50b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25bb7ca50b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5bb7ca50bf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25bb7ca50bf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5bb7ca50bf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25bb7ca50bf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5bb7ca50bf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25bb7ca50bf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5bb7ca50bf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25bb7ca50bf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5bb7ca50bf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25bb7ca50bf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5bb7ca50bf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25bb7ca50bf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5bb7ca50bf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25bb7ca50bf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bb7ca50b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25bb7ca50b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5bb7ca50bf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g25bb7ca50bf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5bb7ca50bf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25bb7ca50bf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5bb7ca50bf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25bb7ca50bf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5bb7ca50bf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25bb7ca50bf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5bb7ca50bf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25bb7ca50bf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5bb7ca50bf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25bb7ca50bf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5bb7ca50bf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25bb7ca50bf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5bb7ca50bf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g25bb7ca50bf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5bb7ca50bf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g25bb7ca50bf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5bb7ca50bf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g25bb7ca50bf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bb7ca50b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5bb7ca50b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5bb7ca50bf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g25bb7ca50bf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5bb7ca50bf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g25bb7ca50bf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5bb7ca50bf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g25bb7ca50bf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5bb7ca50bf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g25bb7ca50bf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5bb7ca50bf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g25bb7ca50bf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5bb7ca50bf_2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25bb7ca50bf_2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5bb7ca50bf_2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g25bb7ca50bf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5bb7ca50bf_2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g25bb7ca50bf_2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5bb7ca50bf_2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25bb7ca50bf_2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5bb7ca50bf_2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g25bb7ca50bf_2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bb7ca50b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5bb7ca50b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5bb7ca50bf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5bb7ca50bf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5bb7ca50bf_2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25bb7ca50bf_2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5bb7ca50bf_2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25bb7ca50bf_2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bb7ca50b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5bb7ca50b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bb7ca50bf_2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5bb7ca50bf_2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bb7ca50bf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5bb7ca50bf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bb7ca50bf_0_466"/>
          <p:cNvSpPr txBox="1">
            <a:spLocks noGrp="1"/>
          </p:cNvSpPr>
          <p:nvPr>
            <p:ph type="title"/>
          </p:nvPr>
        </p:nvSpPr>
        <p:spPr>
          <a:xfrm>
            <a:off x="1445133" y="355168"/>
            <a:ext cx="930180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5bb7ca50bf_0_46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5bb7ca50bf_0_46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5bb7ca50bf_0_46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iara@edu.sobral.ce.gov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Z1zH_CGVP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cuments1.worldbank.org/curated/en/778741594193637332/pdf/Achieving-World-Class-Education-in-Adverse-Socioeconomic-Conditions-The-Case-of-Sobral-in-Brazil.pdf" TargetMode="Externa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iara@edu.sobral.ce.gov.b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2512125" y="1806475"/>
            <a:ext cx="4208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pt-BR" sz="3500" b="0" i="0" u="none" strike="noStrike" cap="none">
                <a:solidFill>
                  <a:srgbClr val="0070C0"/>
                </a:solidFill>
                <a:latin typeface="Cairo Black"/>
                <a:ea typeface="Cairo Black"/>
                <a:cs typeface="Cairo Black"/>
                <a:sym typeface="Cairo Black"/>
              </a:rPr>
              <a:t>Experiência educacional de </a:t>
            </a:r>
            <a:r>
              <a:rPr lang="pt-BR" sz="3500" b="0" i="0" u="none" strike="noStrike" cap="none">
                <a:solidFill>
                  <a:srgbClr val="990000"/>
                </a:solidFill>
                <a:latin typeface="Cairo Black"/>
                <a:ea typeface="Cairo Black"/>
                <a:cs typeface="Cairo Black"/>
                <a:sym typeface="Cairo Black"/>
              </a:rPr>
              <a:t>Sobral</a:t>
            </a:r>
            <a:endParaRPr sz="3500" b="0" i="0" u="none" strike="noStrike" cap="none">
              <a:solidFill>
                <a:srgbClr val="990000"/>
              </a:solidFill>
              <a:latin typeface="Cairo Black"/>
              <a:ea typeface="Cairo Black"/>
              <a:cs typeface="Cairo Black"/>
              <a:sym typeface="Cairo Black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2512125" y="4108675"/>
            <a:ext cx="4971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MAIARA MELO</a:t>
            </a:r>
            <a:endParaRPr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maiara@edu.sobral.ce.gov.br</a:t>
            </a:r>
            <a:endParaRPr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(88) 9.9697-0087</a:t>
            </a:r>
            <a:endParaRPr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bb7ca50bf_2_3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2" name="Google Shape;212;g25bb7ca50bf_2_3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5bb7ca50bf_2_354"/>
          <p:cNvPicPr preferRelativeResize="0"/>
          <p:nvPr/>
        </p:nvPicPr>
        <p:blipFill rotWithShape="1">
          <a:blip r:embed="rId4">
            <a:alphaModFix/>
          </a:blip>
          <a:srcRect l="-22742" r="-40522" b="1127"/>
          <a:stretch/>
        </p:blipFill>
        <p:spPr>
          <a:xfrm>
            <a:off x="1302375" y="125025"/>
            <a:ext cx="10643475" cy="6733499"/>
          </a:xfrm>
          <a:prstGeom prst="rect">
            <a:avLst/>
          </a:prstGeom>
          <a:noFill/>
          <a:ln>
            <a:noFill/>
          </a:ln>
          <a:effectLst>
            <a:outerShdw blurRad="214313" dist="19050" algn="bl" rotWithShape="0">
              <a:srgbClr val="000000">
                <a:alpha val="49410"/>
              </a:srgbClr>
            </a:outerShdw>
          </a:effectLst>
        </p:spPr>
      </p:pic>
      <p:sp>
        <p:nvSpPr>
          <p:cNvPr id="214" name="Google Shape;214;g25bb7ca50bf_2_354"/>
          <p:cNvSpPr txBox="1"/>
          <p:nvPr/>
        </p:nvSpPr>
        <p:spPr>
          <a:xfrm rot="-5400000">
            <a:off x="-2914150" y="2967625"/>
            <a:ext cx="65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500" b="0" i="0" u="none" strike="noStrike" cap="none">
                <a:solidFill>
                  <a:srgbClr val="FFFFFF"/>
                </a:solidFill>
                <a:latin typeface="Cairo Black"/>
                <a:ea typeface="Cairo Black"/>
                <a:cs typeface="Cairo Black"/>
                <a:sym typeface="Cairo Black"/>
              </a:rPr>
              <a:t>EVOLUÇÃO DOS INDICADORES</a:t>
            </a:r>
            <a:endParaRPr sz="3500" b="0" i="0" u="none" strike="noStrike" cap="none">
              <a:solidFill>
                <a:srgbClr val="FFFFFF"/>
              </a:solidFill>
              <a:latin typeface="Cairo Black"/>
              <a:ea typeface="Cairo Black"/>
              <a:cs typeface="Cairo Black"/>
              <a:sym typeface="Cair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bb7ca50bf_2_3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0" name="Google Shape;220;g25bb7ca50bf_2_3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5bb7ca50bf_2_349"/>
          <p:cNvSpPr/>
          <p:nvPr/>
        </p:nvSpPr>
        <p:spPr>
          <a:xfrm>
            <a:off x="25" y="-57175"/>
            <a:ext cx="12192000" cy="1183500"/>
          </a:xfrm>
          <a:prstGeom prst="roundRect">
            <a:avLst>
              <a:gd name="adj" fmla="val 0"/>
            </a:avLst>
          </a:prstGeom>
          <a:solidFill>
            <a:srgbClr val="FC35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5bb7ca50bf_2_349"/>
          <p:cNvSpPr txBox="1"/>
          <p:nvPr/>
        </p:nvSpPr>
        <p:spPr>
          <a:xfrm>
            <a:off x="1611750" y="242739"/>
            <a:ext cx="89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36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EVOLUÇÃO GRADUAL DOS INDICADORES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5bb7ca50bf_2_349"/>
          <p:cNvSpPr txBox="1"/>
          <p:nvPr/>
        </p:nvSpPr>
        <p:spPr>
          <a:xfrm>
            <a:off x="8154988" y="6105525"/>
            <a:ext cx="20160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000"/>
              <a:buFont typeface="Candara"/>
              <a:buNone/>
            </a:pPr>
            <a:r>
              <a:rPr lang="pt-BR" sz="1000" b="1" i="0" u="none" strike="noStrike" cap="none">
                <a:solidFill>
                  <a:srgbClr val="202020"/>
                </a:solidFill>
                <a:latin typeface="Candara"/>
                <a:ea typeface="Candara"/>
                <a:cs typeface="Candara"/>
                <a:sym typeface="Candara"/>
              </a:rPr>
              <a:t>Fonte: Dados do Ideb/Inep</a:t>
            </a:r>
            <a:endParaRPr sz="1000" b="1" i="0" u="none" strike="noStrike" cap="none">
              <a:solidFill>
                <a:srgbClr val="20202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24" name="Google Shape;224;g25bb7ca50bf_2_3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1400" y="1963833"/>
            <a:ext cx="7992888" cy="396388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5bb7ca50bf_2_349"/>
          <p:cNvSpPr/>
          <p:nvPr/>
        </p:nvSpPr>
        <p:spPr>
          <a:xfrm>
            <a:off x="2034208" y="1281336"/>
            <a:ext cx="7570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Índice de Desenvolvimento da Educação Básica - IDEB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Ensino Fundamental I (Anos Iniciais - 1º ao 5º ano)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bb7ca50bf_2_3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31" name="Google Shape;231;g25bb7ca50bf_2_3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25bb7ca50bf_2_344"/>
          <p:cNvSpPr/>
          <p:nvPr/>
        </p:nvSpPr>
        <p:spPr>
          <a:xfrm>
            <a:off x="-100" y="-57175"/>
            <a:ext cx="12192000" cy="1169400"/>
          </a:xfrm>
          <a:prstGeom prst="roundRect">
            <a:avLst>
              <a:gd name="adj" fmla="val 0"/>
            </a:avLst>
          </a:prstGeom>
          <a:solidFill>
            <a:srgbClr val="FC35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25bb7ca50bf_2_3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9499" y="2109002"/>
            <a:ext cx="6877226" cy="43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25bb7ca50bf_2_344"/>
          <p:cNvSpPr/>
          <p:nvPr/>
        </p:nvSpPr>
        <p:spPr>
          <a:xfrm>
            <a:off x="2449488" y="1118082"/>
            <a:ext cx="719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Ensino Fundamental II (Anos Finais - 6º ao 9º ano)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25bb7ca50bf_2_344"/>
          <p:cNvSpPr txBox="1"/>
          <p:nvPr/>
        </p:nvSpPr>
        <p:spPr>
          <a:xfrm>
            <a:off x="1403856" y="169014"/>
            <a:ext cx="89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36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EVOLUÇÃO GRADUAL DOS INDICADORES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bb7ca50bf_2_4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1" name="Google Shape;241;g25bb7ca50bf_2_4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5bb7ca50bf_2_409"/>
          <p:cNvSpPr/>
          <p:nvPr/>
        </p:nvSpPr>
        <p:spPr>
          <a:xfrm>
            <a:off x="-100" y="-57175"/>
            <a:ext cx="12192000" cy="1183500"/>
          </a:xfrm>
          <a:prstGeom prst="roundRect">
            <a:avLst>
              <a:gd name="adj" fmla="val 0"/>
            </a:avLst>
          </a:prstGeom>
          <a:solidFill>
            <a:srgbClr val="FC35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5bb7ca50bf_2_409"/>
          <p:cNvSpPr txBox="1"/>
          <p:nvPr/>
        </p:nvSpPr>
        <p:spPr>
          <a:xfrm>
            <a:off x="7916196" y="3079604"/>
            <a:ext cx="1820400" cy="8652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5bb7ca50bf_2_409"/>
          <p:cNvSpPr txBox="1"/>
          <p:nvPr/>
        </p:nvSpPr>
        <p:spPr>
          <a:xfrm>
            <a:off x="7916196" y="1959666"/>
            <a:ext cx="1820400" cy="8652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1º</a:t>
            </a: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5bb7ca50bf_2_409"/>
          <p:cNvSpPr txBox="1"/>
          <p:nvPr/>
        </p:nvSpPr>
        <p:spPr>
          <a:xfrm>
            <a:off x="5064036" y="3154816"/>
            <a:ext cx="1941900" cy="7896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5bb7ca50bf_2_409"/>
          <p:cNvSpPr txBox="1"/>
          <p:nvPr/>
        </p:nvSpPr>
        <p:spPr>
          <a:xfrm>
            <a:off x="5064036" y="1974748"/>
            <a:ext cx="19419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7,2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5bb7ca50bf_2_409"/>
          <p:cNvSpPr txBox="1"/>
          <p:nvPr/>
        </p:nvSpPr>
        <p:spPr>
          <a:xfrm>
            <a:off x="2455413" y="3154816"/>
            <a:ext cx="1547100" cy="7896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25bb7ca50bf_2_409"/>
          <p:cNvSpPr txBox="1"/>
          <p:nvPr/>
        </p:nvSpPr>
        <p:spPr>
          <a:xfrm>
            <a:off x="2455411" y="1936923"/>
            <a:ext cx="1547100" cy="789600"/>
          </a:xfrm>
          <a:prstGeom prst="rect">
            <a:avLst/>
          </a:prstGeom>
          <a:solidFill>
            <a:srgbClr val="0066FF"/>
          </a:solidFill>
          <a:ln w="9525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25bb7ca50bf_2_409"/>
          <p:cNvSpPr txBox="1"/>
          <p:nvPr/>
        </p:nvSpPr>
        <p:spPr>
          <a:xfrm>
            <a:off x="7916196" y="4301638"/>
            <a:ext cx="1820400" cy="8652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5bb7ca50bf_2_409"/>
          <p:cNvSpPr txBox="1"/>
          <p:nvPr/>
        </p:nvSpPr>
        <p:spPr>
          <a:xfrm>
            <a:off x="5064036" y="4289562"/>
            <a:ext cx="1941900" cy="7896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5,8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5bb7ca50bf_2_409"/>
          <p:cNvSpPr txBox="1"/>
          <p:nvPr/>
        </p:nvSpPr>
        <p:spPr>
          <a:xfrm>
            <a:off x="2455411" y="4293703"/>
            <a:ext cx="1547100" cy="7896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5bb7ca50bf_2_409"/>
          <p:cNvSpPr txBox="1"/>
          <p:nvPr/>
        </p:nvSpPr>
        <p:spPr>
          <a:xfrm>
            <a:off x="1611743" y="183114"/>
            <a:ext cx="89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36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EVOLUÇÃO GRADUAL DOS INDICADORES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5bb7ca50bf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8" name="Google Shape;258;g25bb7ca50bf_0_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5bb7ca50bf_0_7"/>
          <p:cNvSpPr/>
          <p:nvPr/>
        </p:nvSpPr>
        <p:spPr>
          <a:xfrm>
            <a:off x="2751331" y="2378260"/>
            <a:ext cx="6918000" cy="7020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4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Vídeo 1</a:t>
            </a:r>
            <a:endParaRPr sz="4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5bb7ca50bf_0_7"/>
          <p:cNvSpPr txBox="1"/>
          <p:nvPr/>
        </p:nvSpPr>
        <p:spPr>
          <a:xfrm>
            <a:off x="2598925" y="3812100"/>
            <a:ext cx="7095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https://www.youtube.com/watch?v=8Z1zH_CGVP0</a:t>
            </a: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bb7ca50bf_2_4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66" name="Google Shape;266;g25bb7ca50bf_2_4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5bb7ca50bf_2_429"/>
          <p:cNvSpPr/>
          <p:nvPr/>
        </p:nvSpPr>
        <p:spPr>
          <a:xfrm>
            <a:off x="2300125" y="2367651"/>
            <a:ext cx="8405700" cy="1325700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4300">
                <a:solidFill>
                  <a:srgbClr val="FFFFFF"/>
                </a:solidFill>
              </a:rPr>
              <a:t>GESTÃO ESCOLAR</a:t>
            </a:r>
            <a:endParaRPr sz="4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bb7ca50bf_0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73" name="Google Shape;273;g25bb7ca50bf_0_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5bb7ca50bf_0_12"/>
          <p:cNvSpPr/>
          <p:nvPr/>
        </p:nvSpPr>
        <p:spPr>
          <a:xfrm>
            <a:off x="-125" y="-16950"/>
            <a:ext cx="12192000" cy="12585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5bb7ca50bf_0_12"/>
          <p:cNvSpPr txBox="1"/>
          <p:nvPr/>
        </p:nvSpPr>
        <p:spPr>
          <a:xfrm>
            <a:off x="1555651" y="59258"/>
            <a:ext cx="9080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Práticas habituais para uma </a:t>
            </a:r>
            <a:endParaRPr sz="39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Gestão Escolar de sucesso</a:t>
            </a:r>
            <a:endParaRPr sz="39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76" name="Google Shape;276;g25bb7ca50bf_0_12"/>
          <p:cNvSpPr/>
          <p:nvPr/>
        </p:nvSpPr>
        <p:spPr>
          <a:xfrm>
            <a:off x="1618672" y="2332182"/>
            <a:ext cx="5831700" cy="8775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5bb7ca50bf_0_12"/>
          <p:cNvSpPr txBox="1"/>
          <p:nvPr/>
        </p:nvSpPr>
        <p:spPr>
          <a:xfrm>
            <a:off x="2056427" y="2520025"/>
            <a:ext cx="47694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Pilares da Gestão   </a:t>
            </a: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27432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27432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48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4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78" name="Google Shape;278;g25bb7ca50bf_0_12"/>
          <p:cNvSpPr txBox="1"/>
          <p:nvPr/>
        </p:nvSpPr>
        <p:spPr>
          <a:xfrm>
            <a:off x="1618672" y="3362036"/>
            <a:ext cx="6182400" cy="3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D7BF7"/>
              </a:buClr>
              <a:buSzPts val="3200"/>
              <a:buFont typeface="Noto Sans Symbols"/>
              <a:buChar char="➔"/>
            </a:pPr>
            <a:r>
              <a:rPr lang="pt-BR" sz="40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Tempo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" marR="0" lvl="0" indent="-2743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D7BF7"/>
              </a:buClr>
              <a:buSzPts val="3200"/>
              <a:buFont typeface="Noto Sans Symbols"/>
              <a:buChar char="➔"/>
            </a:pPr>
            <a:r>
              <a:rPr lang="pt-BR" sz="40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Presença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" marR="0" lvl="0" indent="-2743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D7BF7"/>
              </a:buClr>
              <a:buSzPts val="3200"/>
              <a:buFont typeface="Noto Sans Symbols"/>
              <a:buChar char="➔"/>
            </a:pPr>
            <a:r>
              <a:rPr lang="pt-BR" sz="40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Exemplo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064"/>
              <a:buFont typeface="Arial"/>
              <a:buNone/>
            </a:pPr>
            <a:r>
              <a:rPr lang="pt-BR" sz="40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 </a:t>
            </a: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27432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27432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endParaRPr sz="40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988"/>
              <a:buFont typeface="Constantia"/>
              <a:buNone/>
            </a:pP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988"/>
              <a:buFont typeface="Arial"/>
              <a:buNone/>
            </a:pP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988"/>
              <a:buFont typeface="Arial"/>
              <a:buNone/>
            </a:pP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988"/>
              <a:buFont typeface="Arial"/>
              <a:buNone/>
            </a:pP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988"/>
              <a:buFont typeface="Arial"/>
              <a:buNone/>
            </a:pPr>
            <a:endParaRPr sz="40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279" name="Google Shape;279;g25bb7ca50bf_0_12" descr="Desenho preto e branc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23494" r="22068"/>
          <a:stretch/>
        </p:blipFill>
        <p:spPr>
          <a:xfrm>
            <a:off x="7647172" y="3209636"/>
            <a:ext cx="4350865" cy="3792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bb7ca50bf_0_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85" name="Google Shape;285;g25bb7ca50bf_0_1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5bb7ca50bf_0_124"/>
          <p:cNvSpPr txBox="1"/>
          <p:nvPr/>
        </p:nvSpPr>
        <p:spPr>
          <a:xfrm>
            <a:off x="766618" y="2191327"/>
            <a:ext cx="10658700" cy="24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Lotação de professores e coordenação</a:t>
            </a:r>
            <a:endParaRPr sz="3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Perfil adequado a cada seriação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Formação e organização das turmas - série</a:t>
            </a:r>
            <a:endParaRPr sz="3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Equilíbrio na quantidade de alunos e no nível de aprendizagem</a:t>
            </a:r>
            <a:endParaRPr sz="4400">
              <a:solidFill>
                <a:srgbClr val="0070C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87" name="Google Shape;287;g25bb7ca50bf_0_124"/>
          <p:cNvSpPr/>
          <p:nvPr/>
        </p:nvSpPr>
        <p:spPr>
          <a:xfrm>
            <a:off x="0" y="-61925"/>
            <a:ext cx="12192000" cy="15246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5bb7ca50bf_0_124"/>
          <p:cNvSpPr/>
          <p:nvPr/>
        </p:nvSpPr>
        <p:spPr>
          <a:xfrm>
            <a:off x="3048006" y="240783"/>
            <a:ext cx="609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pt-BR" sz="48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Um olhar clínico</a:t>
            </a:r>
            <a:endParaRPr sz="48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289" name="Google Shape;289;g25bb7ca50bf_0_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7551" y="1602600"/>
            <a:ext cx="2475300" cy="24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5bb7ca50bf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5" name="Google Shape;295;g25bb7ca50bf_0_1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25bb7ca50bf_0_119"/>
          <p:cNvSpPr txBox="1"/>
          <p:nvPr/>
        </p:nvSpPr>
        <p:spPr>
          <a:xfrm>
            <a:off x="1066800" y="2111399"/>
            <a:ext cx="109728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0701" lvl="0" indent="-52070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Assegurar os 200 dias letivos e 800h  anuais (LDB);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20701" lvl="0" indent="-520701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Monitoramento da infrequência;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20701" lvl="0" indent="-520701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Visitas domiciliares às famílias;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71500" lvl="0" indent="-5715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Reunião de pais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(rendimentos – frequência – cumprimento do horário);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728345" lvl="0" indent="-388618" algn="l" rtl="0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97" name="Google Shape;297;g25bb7ca50bf_0_119"/>
          <p:cNvSpPr/>
          <p:nvPr/>
        </p:nvSpPr>
        <p:spPr>
          <a:xfrm>
            <a:off x="0" y="0"/>
            <a:ext cx="12192000" cy="14523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5bb7ca50bf_0_119"/>
          <p:cNvSpPr txBox="1"/>
          <p:nvPr/>
        </p:nvSpPr>
        <p:spPr>
          <a:xfrm>
            <a:off x="3149538" y="325058"/>
            <a:ext cx="58929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 Fazer o óbvio</a:t>
            </a:r>
            <a:endParaRPr sz="48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bb7ca50bf_0_1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04" name="Google Shape;304;g25bb7ca50bf_0_1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5bb7ca50bf_0_114"/>
          <p:cNvSpPr txBox="1"/>
          <p:nvPr/>
        </p:nvSpPr>
        <p:spPr>
          <a:xfrm>
            <a:off x="1144800" y="2255100"/>
            <a:ext cx="109728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0701" lvl="0" indent="-520701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Agenda semanal de trabalho do Núcleo Gestor;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20701" lvl="0" indent="-520701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Cumprimento e otimização do tempo pedagógico;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20701" lvl="0" indent="-520701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Delegar funções e estimular corresponsabilidades; 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20701" lvl="0" indent="-520701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Noto Sans Symbols"/>
              <a:buChar char="⮚"/>
            </a:pPr>
            <a:r>
              <a:rPr lang="pt-BR" sz="36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Celeridade nos processos burocráticos e pedagógicos</a:t>
            </a: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0541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6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06" name="Google Shape;306;g25bb7ca50bf_0_114"/>
          <p:cNvSpPr/>
          <p:nvPr/>
        </p:nvSpPr>
        <p:spPr>
          <a:xfrm>
            <a:off x="0" y="0"/>
            <a:ext cx="12192000" cy="14628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5bb7ca50bf_0_114"/>
          <p:cNvSpPr txBox="1"/>
          <p:nvPr/>
        </p:nvSpPr>
        <p:spPr>
          <a:xfrm>
            <a:off x="3149538" y="332858"/>
            <a:ext cx="58929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 Fazer o óbvio</a:t>
            </a:r>
            <a:endParaRPr sz="48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9" name="Google Shape;99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575" y="38400"/>
            <a:ext cx="11549026" cy="68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 rot="-5400000">
            <a:off x="-2757575" y="3179750"/>
            <a:ext cx="6265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FFFFFF"/>
                </a:solidFill>
                <a:latin typeface="Cairo Black"/>
                <a:ea typeface="Cairo Black"/>
                <a:cs typeface="Cairo Black"/>
                <a:sym typeface="Cairo Black"/>
              </a:rPr>
              <a:t>REESTRUTURAÇÃO DA EDUCAÇÃO</a:t>
            </a:r>
            <a:endParaRPr sz="3000" b="0" i="0" u="none" strike="noStrike" cap="none">
              <a:solidFill>
                <a:srgbClr val="FFFFFF"/>
              </a:solidFill>
              <a:latin typeface="Cairo Black"/>
              <a:ea typeface="Cairo Black"/>
              <a:cs typeface="Cairo Black"/>
              <a:sym typeface="Cair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bb7ca50bf_0_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13" name="Google Shape;313;g25bb7ca50bf_0_1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5bb7ca50bf_0_109" descr="51615152_281175532552107_1071630310703104000_n.jpg"/>
          <p:cNvPicPr preferRelativeResize="0"/>
          <p:nvPr/>
        </p:nvPicPr>
        <p:blipFill rotWithShape="1">
          <a:blip r:embed="rId4">
            <a:alphaModFix/>
          </a:blip>
          <a:srcRect l="602" t="13827" r="3703" b="11512"/>
          <a:stretch/>
        </p:blipFill>
        <p:spPr>
          <a:xfrm>
            <a:off x="620525" y="1053675"/>
            <a:ext cx="11571724" cy="580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5bb7ca50bf_0_109"/>
          <p:cNvSpPr/>
          <p:nvPr/>
        </p:nvSpPr>
        <p:spPr>
          <a:xfrm>
            <a:off x="0" y="0"/>
            <a:ext cx="12192000" cy="11538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5bb7ca50bf_0_109"/>
          <p:cNvSpPr txBox="1"/>
          <p:nvPr/>
        </p:nvSpPr>
        <p:spPr>
          <a:xfrm>
            <a:off x="4454850" y="335107"/>
            <a:ext cx="32823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8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Estratégias</a:t>
            </a:r>
            <a:endParaRPr sz="48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17" name="Google Shape;317;g25bb7ca50bf_0_109"/>
          <p:cNvSpPr txBox="1"/>
          <p:nvPr/>
        </p:nvSpPr>
        <p:spPr>
          <a:xfrm rot="-5400000">
            <a:off x="-1835414" y="3688036"/>
            <a:ext cx="43764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Chamada de leitura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5bb7ca50bf_0_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23" name="Google Shape;323;g25bb7ca50bf_0_1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5bb7ca50bf_0_104" descr="51474636_815538332125511_4571071879963475968_n.jpg"/>
          <p:cNvPicPr preferRelativeResize="0"/>
          <p:nvPr/>
        </p:nvPicPr>
        <p:blipFill rotWithShape="1">
          <a:blip r:embed="rId4">
            <a:alphaModFix/>
          </a:blip>
          <a:srcRect l="120" t="12299" r="-120" b="35"/>
          <a:stretch/>
        </p:blipFill>
        <p:spPr>
          <a:xfrm>
            <a:off x="41900" y="794975"/>
            <a:ext cx="12150100" cy="60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5bb7ca50bf_0_104"/>
          <p:cNvSpPr/>
          <p:nvPr/>
        </p:nvSpPr>
        <p:spPr>
          <a:xfrm>
            <a:off x="50" y="0"/>
            <a:ext cx="12192000" cy="10992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5bb7ca50bf_0_104"/>
          <p:cNvSpPr txBox="1"/>
          <p:nvPr/>
        </p:nvSpPr>
        <p:spPr>
          <a:xfrm>
            <a:off x="1473000" y="328500"/>
            <a:ext cx="90408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Acolhida e Caminhada Pedagógica</a:t>
            </a:r>
            <a:endParaRPr sz="44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lvl="0" indent="0" algn="ctr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1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1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5bb7ca50bf_0_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32" name="Google Shape;332;g25bb7ca50bf_0_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5bb7ca50bf_0_99"/>
          <p:cNvSpPr/>
          <p:nvPr/>
        </p:nvSpPr>
        <p:spPr>
          <a:xfrm>
            <a:off x="311568" y="1444412"/>
            <a:ext cx="6136500" cy="3571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5bb7ca50bf_0_99"/>
          <p:cNvSpPr/>
          <p:nvPr/>
        </p:nvSpPr>
        <p:spPr>
          <a:xfrm>
            <a:off x="1133578" y="4807526"/>
            <a:ext cx="2193900" cy="2063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25bb7ca50bf_0_99"/>
          <p:cNvSpPr/>
          <p:nvPr/>
        </p:nvSpPr>
        <p:spPr>
          <a:xfrm>
            <a:off x="5110922" y="2886231"/>
            <a:ext cx="6938100" cy="3984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5bb7ca50bf_0_99"/>
          <p:cNvSpPr/>
          <p:nvPr/>
        </p:nvSpPr>
        <p:spPr>
          <a:xfrm>
            <a:off x="0" y="0"/>
            <a:ext cx="12192000" cy="14205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5bb7ca50bf_0_99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bb7ca50bf_0_2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43" name="Google Shape;343;g25bb7ca50bf_0_2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25bb7ca50bf_0_253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345" name="Google Shape;345;g25bb7ca50bf_0_253"/>
          <p:cNvGrpSpPr/>
          <p:nvPr/>
        </p:nvGrpSpPr>
        <p:grpSpPr>
          <a:xfrm>
            <a:off x="6936564" y="778389"/>
            <a:ext cx="5333650" cy="6079800"/>
            <a:chOff x="6412991" y="499872"/>
            <a:chExt cx="4025700" cy="4565100"/>
          </a:xfrm>
        </p:grpSpPr>
        <p:sp>
          <p:nvSpPr>
            <p:cNvPr id="346" name="Google Shape;346;g25bb7ca50bf_0_253"/>
            <p:cNvSpPr/>
            <p:nvPr/>
          </p:nvSpPr>
          <p:spPr>
            <a:xfrm>
              <a:off x="6412991" y="499872"/>
              <a:ext cx="4025700" cy="45651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5bb7ca50bf_0_253"/>
            <p:cNvSpPr/>
            <p:nvPr/>
          </p:nvSpPr>
          <p:spPr>
            <a:xfrm>
              <a:off x="6757415" y="848868"/>
              <a:ext cx="3351000" cy="3789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5bb7ca50bf_0_253"/>
            <p:cNvSpPr/>
            <p:nvPr/>
          </p:nvSpPr>
          <p:spPr>
            <a:xfrm>
              <a:off x="6712965" y="802259"/>
              <a:ext cx="3441700" cy="3978910"/>
            </a:xfrm>
            <a:custGeom>
              <a:avLst/>
              <a:gdLst/>
              <a:ahLst/>
              <a:cxnLst/>
              <a:rect l="l" t="t" r="r" b="b"/>
              <a:pathLst>
                <a:path w="3441700" h="3978910" extrusionOk="0">
                  <a:moveTo>
                    <a:pt x="647700" y="0"/>
                  </a:moveTo>
                  <a:lnTo>
                    <a:pt x="647700" y="2158"/>
                  </a:lnTo>
                  <a:lnTo>
                    <a:pt x="3441700" y="2158"/>
                  </a:lnTo>
                  <a:lnTo>
                    <a:pt x="3441700" y="3376676"/>
                  </a:lnTo>
                  <a:lnTo>
                    <a:pt x="3438779" y="3437254"/>
                  </a:lnTo>
                  <a:lnTo>
                    <a:pt x="3429380" y="3497199"/>
                  </a:lnTo>
                  <a:lnTo>
                    <a:pt x="3414776" y="3555110"/>
                  </a:lnTo>
                  <a:lnTo>
                    <a:pt x="3394202" y="3610482"/>
                  </a:lnTo>
                  <a:lnTo>
                    <a:pt x="3368929" y="3663060"/>
                  </a:lnTo>
                  <a:lnTo>
                    <a:pt x="3338956" y="3712717"/>
                  </a:lnTo>
                  <a:lnTo>
                    <a:pt x="3304158" y="3759454"/>
                  </a:lnTo>
                  <a:lnTo>
                    <a:pt x="3265169" y="3802379"/>
                  </a:lnTo>
                  <a:lnTo>
                    <a:pt x="3222370" y="3841368"/>
                  </a:lnTo>
                  <a:lnTo>
                    <a:pt x="3175634" y="3876040"/>
                  </a:lnTo>
                  <a:lnTo>
                    <a:pt x="3125851" y="3906139"/>
                  </a:lnTo>
                  <a:lnTo>
                    <a:pt x="3073273" y="3931284"/>
                  </a:lnTo>
                  <a:lnTo>
                    <a:pt x="3017901" y="3951858"/>
                  </a:lnTo>
                  <a:lnTo>
                    <a:pt x="2960115" y="3966464"/>
                  </a:lnTo>
                  <a:lnTo>
                    <a:pt x="2900172" y="3975861"/>
                  </a:lnTo>
                  <a:lnTo>
                    <a:pt x="2839465" y="3978782"/>
                  </a:lnTo>
                  <a:lnTo>
                    <a:pt x="0" y="3978782"/>
                  </a:lnTo>
                  <a:lnTo>
                    <a:pt x="0" y="604265"/>
                  </a:lnTo>
                  <a:lnTo>
                    <a:pt x="2920" y="543687"/>
                  </a:lnTo>
                  <a:lnTo>
                    <a:pt x="12318" y="483742"/>
                  </a:lnTo>
                  <a:lnTo>
                    <a:pt x="26924" y="426338"/>
                  </a:lnTo>
                  <a:lnTo>
                    <a:pt x="47498" y="370586"/>
                  </a:lnTo>
                  <a:lnTo>
                    <a:pt x="72770" y="317880"/>
                  </a:lnTo>
                  <a:lnTo>
                    <a:pt x="103250" y="268096"/>
                  </a:lnTo>
                  <a:lnTo>
                    <a:pt x="137922" y="221868"/>
                  </a:lnTo>
                  <a:lnTo>
                    <a:pt x="176910" y="179069"/>
                  </a:lnTo>
                  <a:lnTo>
                    <a:pt x="219709" y="140080"/>
                  </a:lnTo>
                  <a:lnTo>
                    <a:pt x="265937" y="105410"/>
                  </a:lnTo>
                  <a:lnTo>
                    <a:pt x="315722" y="74929"/>
                  </a:lnTo>
                  <a:lnTo>
                    <a:pt x="368426" y="49656"/>
                  </a:lnTo>
                  <a:lnTo>
                    <a:pt x="424179" y="29082"/>
                  </a:lnTo>
                  <a:lnTo>
                    <a:pt x="481583" y="14477"/>
                  </a:lnTo>
                  <a:lnTo>
                    <a:pt x="541527" y="5079"/>
                  </a:lnTo>
                  <a:lnTo>
                    <a:pt x="647700" y="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g25bb7ca50bf_0_253"/>
          <p:cNvGrpSpPr/>
          <p:nvPr/>
        </p:nvGrpSpPr>
        <p:grpSpPr>
          <a:xfrm>
            <a:off x="133445" y="2250642"/>
            <a:ext cx="3985895" cy="3005481"/>
            <a:chOff x="1445136" y="2947756"/>
            <a:chExt cx="3985895" cy="3256915"/>
          </a:xfrm>
        </p:grpSpPr>
        <p:sp>
          <p:nvSpPr>
            <p:cNvPr id="350" name="Google Shape;350;g25bb7ca50bf_0_253"/>
            <p:cNvSpPr/>
            <p:nvPr/>
          </p:nvSpPr>
          <p:spPr>
            <a:xfrm>
              <a:off x="1489586" y="2994618"/>
              <a:ext cx="3897000" cy="3165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25bb7ca50bf_0_253"/>
            <p:cNvSpPr/>
            <p:nvPr/>
          </p:nvSpPr>
          <p:spPr>
            <a:xfrm>
              <a:off x="1445136" y="2947756"/>
              <a:ext cx="3985895" cy="3256915"/>
            </a:xfrm>
            <a:custGeom>
              <a:avLst/>
              <a:gdLst/>
              <a:ahLst/>
              <a:cxnLst/>
              <a:rect l="l" t="t" r="r" b="b"/>
              <a:pathLst>
                <a:path w="3985895" h="3256915" extrusionOk="0">
                  <a:moveTo>
                    <a:pt x="616458" y="0"/>
                  </a:moveTo>
                  <a:lnTo>
                    <a:pt x="616458" y="2412"/>
                  </a:lnTo>
                  <a:lnTo>
                    <a:pt x="3985767" y="2412"/>
                  </a:lnTo>
                  <a:lnTo>
                    <a:pt x="3985767" y="2686050"/>
                  </a:lnTo>
                  <a:lnTo>
                    <a:pt x="3982846" y="2743327"/>
                  </a:lnTo>
                  <a:lnTo>
                    <a:pt x="3974211" y="2800223"/>
                  </a:lnTo>
                  <a:lnTo>
                    <a:pt x="3960114" y="2854833"/>
                  </a:lnTo>
                  <a:lnTo>
                    <a:pt x="3941064" y="2907284"/>
                  </a:lnTo>
                  <a:lnTo>
                    <a:pt x="3916933" y="2957449"/>
                  </a:lnTo>
                  <a:lnTo>
                    <a:pt x="3888104" y="3004693"/>
                  </a:lnTo>
                  <a:lnTo>
                    <a:pt x="3855466" y="3048508"/>
                  </a:lnTo>
                  <a:lnTo>
                    <a:pt x="3818508" y="3089402"/>
                  </a:lnTo>
                  <a:lnTo>
                    <a:pt x="3777488" y="3126486"/>
                  </a:lnTo>
                  <a:lnTo>
                    <a:pt x="3733673" y="3159125"/>
                  </a:lnTo>
                  <a:lnTo>
                    <a:pt x="3686429" y="3187954"/>
                  </a:lnTo>
                  <a:lnTo>
                    <a:pt x="3636391" y="3212084"/>
                  </a:lnTo>
                  <a:lnTo>
                    <a:pt x="3583813" y="3231007"/>
                  </a:lnTo>
                  <a:lnTo>
                    <a:pt x="3529203" y="3245231"/>
                  </a:lnTo>
                  <a:lnTo>
                    <a:pt x="3472433" y="3253867"/>
                  </a:lnTo>
                  <a:lnTo>
                    <a:pt x="3415029" y="3256788"/>
                  </a:lnTo>
                  <a:lnTo>
                    <a:pt x="0" y="3256788"/>
                  </a:lnTo>
                  <a:lnTo>
                    <a:pt x="0" y="573532"/>
                  </a:lnTo>
                  <a:lnTo>
                    <a:pt x="2920" y="516254"/>
                  </a:lnTo>
                  <a:lnTo>
                    <a:pt x="11556" y="459359"/>
                  </a:lnTo>
                  <a:lnTo>
                    <a:pt x="25781" y="404622"/>
                  </a:lnTo>
                  <a:lnTo>
                    <a:pt x="45084" y="352171"/>
                  </a:lnTo>
                  <a:lnTo>
                    <a:pt x="69215" y="301878"/>
                  </a:lnTo>
                  <a:lnTo>
                    <a:pt x="97662" y="254888"/>
                  </a:lnTo>
                  <a:lnTo>
                    <a:pt x="130809" y="210565"/>
                  </a:lnTo>
                  <a:lnTo>
                    <a:pt x="167766" y="170179"/>
                  </a:lnTo>
                  <a:lnTo>
                    <a:pt x="208153" y="133223"/>
                  </a:lnTo>
                  <a:lnTo>
                    <a:pt x="252475" y="100075"/>
                  </a:lnTo>
                  <a:lnTo>
                    <a:pt x="299466" y="71627"/>
                  </a:lnTo>
                  <a:lnTo>
                    <a:pt x="349758" y="47498"/>
                  </a:lnTo>
                  <a:lnTo>
                    <a:pt x="402209" y="28194"/>
                  </a:lnTo>
                  <a:lnTo>
                    <a:pt x="456946" y="13970"/>
                  </a:lnTo>
                  <a:lnTo>
                    <a:pt x="513841" y="5334"/>
                  </a:lnTo>
                  <a:lnTo>
                    <a:pt x="616458" y="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g25bb7ca50bf_0_253"/>
          <p:cNvGrpSpPr/>
          <p:nvPr/>
        </p:nvGrpSpPr>
        <p:grpSpPr>
          <a:xfrm>
            <a:off x="4019726" y="2156056"/>
            <a:ext cx="4163059" cy="3100072"/>
            <a:chOff x="2597763" y="1036954"/>
            <a:chExt cx="4163059" cy="2988309"/>
          </a:xfrm>
        </p:grpSpPr>
        <p:sp>
          <p:nvSpPr>
            <p:cNvPr id="353" name="Google Shape;353;g25bb7ca50bf_0_253"/>
            <p:cNvSpPr/>
            <p:nvPr/>
          </p:nvSpPr>
          <p:spPr>
            <a:xfrm>
              <a:off x="2597763" y="1036954"/>
              <a:ext cx="4163059" cy="2988309"/>
            </a:xfrm>
            <a:custGeom>
              <a:avLst/>
              <a:gdLst/>
              <a:ahLst/>
              <a:cxnLst/>
              <a:rect l="l" t="t" r="r" b="b"/>
              <a:pathLst>
                <a:path w="4163059" h="2988309" extrusionOk="0">
                  <a:moveTo>
                    <a:pt x="571753" y="0"/>
                  </a:moveTo>
                  <a:lnTo>
                    <a:pt x="571753" y="2158"/>
                  </a:lnTo>
                  <a:lnTo>
                    <a:pt x="4162805" y="2158"/>
                  </a:lnTo>
                  <a:lnTo>
                    <a:pt x="4162805" y="2462275"/>
                  </a:lnTo>
                  <a:lnTo>
                    <a:pt x="4160266" y="2514942"/>
                  </a:lnTo>
                  <a:lnTo>
                    <a:pt x="4152010" y="2567419"/>
                  </a:lnTo>
                  <a:lnTo>
                    <a:pt x="4139056" y="2618054"/>
                  </a:lnTo>
                  <a:lnTo>
                    <a:pt x="4121277" y="2666631"/>
                  </a:lnTo>
                  <a:lnTo>
                    <a:pt x="4099179" y="2712643"/>
                  </a:lnTo>
                  <a:lnTo>
                    <a:pt x="4072635" y="2755976"/>
                  </a:lnTo>
                  <a:lnTo>
                    <a:pt x="4042282" y="2796755"/>
                  </a:lnTo>
                  <a:lnTo>
                    <a:pt x="4007993" y="2834068"/>
                  </a:lnTo>
                  <a:lnTo>
                    <a:pt x="3970781" y="2867837"/>
                  </a:lnTo>
                  <a:lnTo>
                    <a:pt x="3930142" y="2898127"/>
                  </a:lnTo>
                  <a:lnTo>
                    <a:pt x="3886962" y="2924467"/>
                  </a:lnTo>
                  <a:lnTo>
                    <a:pt x="3840860" y="2947111"/>
                  </a:lnTo>
                  <a:lnTo>
                    <a:pt x="3792093" y="2964510"/>
                  </a:lnTo>
                  <a:lnTo>
                    <a:pt x="3741547" y="2977451"/>
                  </a:lnTo>
                  <a:lnTo>
                    <a:pt x="3689096" y="2985693"/>
                  </a:lnTo>
                  <a:lnTo>
                    <a:pt x="3636391" y="2988246"/>
                  </a:lnTo>
                  <a:lnTo>
                    <a:pt x="0" y="2988246"/>
                  </a:lnTo>
                  <a:lnTo>
                    <a:pt x="0" y="528573"/>
                  </a:lnTo>
                  <a:lnTo>
                    <a:pt x="2540" y="475868"/>
                  </a:lnTo>
                  <a:lnTo>
                    <a:pt x="10794" y="423417"/>
                  </a:lnTo>
                  <a:lnTo>
                    <a:pt x="23749" y="372744"/>
                  </a:lnTo>
                  <a:lnTo>
                    <a:pt x="41529" y="324230"/>
                  </a:lnTo>
                  <a:lnTo>
                    <a:pt x="63754" y="278129"/>
                  </a:lnTo>
                  <a:lnTo>
                    <a:pt x="90169" y="234822"/>
                  </a:lnTo>
                  <a:lnTo>
                    <a:pt x="120396" y="194309"/>
                  </a:lnTo>
                  <a:lnTo>
                    <a:pt x="154304" y="156463"/>
                  </a:lnTo>
                  <a:lnTo>
                    <a:pt x="192150" y="122554"/>
                  </a:lnTo>
                  <a:lnTo>
                    <a:pt x="232663" y="92328"/>
                  </a:lnTo>
                  <a:lnTo>
                    <a:pt x="275971" y="65912"/>
                  </a:lnTo>
                  <a:lnTo>
                    <a:pt x="322072" y="43687"/>
                  </a:lnTo>
                  <a:lnTo>
                    <a:pt x="370586" y="25907"/>
                  </a:lnTo>
                  <a:lnTo>
                    <a:pt x="421259" y="12953"/>
                  </a:lnTo>
                  <a:lnTo>
                    <a:pt x="473710" y="4698"/>
                  </a:lnTo>
                  <a:lnTo>
                    <a:pt x="571753" y="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25bb7ca50bf_0_253"/>
            <p:cNvSpPr/>
            <p:nvPr/>
          </p:nvSpPr>
          <p:spPr>
            <a:xfrm>
              <a:off x="2642213" y="1083563"/>
              <a:ext cx="4073700" cy="28971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g25bb7ca50bf_0_253"/>
          <p:cNvSpPr/>
          <p:nvPr/>
        </p:nvSpPr>
        <p:spPr>
          <a:xfrm>
            <a:off x="75" y="0"/>
            <a:ext cx="12192000" cy="11487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25bb7ca50bf_0_253"/>
          <p:cNvSpPr txBox="1"/>
          <p:nvPr/>
        </p:nvSpPr>
        <p:spPr>
          <a:xfrm>
            <a:off x="1858427" y="335353"/>
            <a:ext cx="76932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57" name="Google Shape;357;g25bb7ca50bf_0_253"/>
          <p:cNvSpPr/>
          <p:nvPr/>
        </p:nvSpPr>
        <p:spPr>
          <a:xfrm>
            <a:off x="458642" y="1148747"/>
            <a:ext cx="3985800" cy="7284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5bb7ca50bf_0_253"/>
          <p:cNvSpPr txBox="1"/>
          <p:nvPr/>
        </p:nvSpPr>
        <p:spPr>
          <a:xfrm>
            <a:off x="684984" y="1263290"/>
            <a:ext cx="3637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Observação de sala</a:t>
            </a:r>
            <a:endParaRPr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g25bb7ca50bf_0_344"/>
          <p:cNvGrpSpPr/>
          <p:nvPr/>
        </p:nvGrpSpPr>
        <p:grpSpPr>
          <a:xfrm>
            <a:off x="55425" y="1800075"/>
            <a:ext cx="3216394" cy="4217581"/>
            <a:chOff x="0" y="475500"/>
            <a:chExt cx="3864000" cy="5357700"/>
          </a:xfrm>
        </p:grpSpPr>
        <p:sp>
          <p:nvSpPr>
            <p:cNvPr id="364" name="Google Shape;364;g25bb7ca50bf_0_344"/>
            <p:cNvSpPr/>
            <p:nvPr/>
          </p:nvSpPr>
          <p:spPr>
            <a:xfrm>
              <a:off x="0" y="475500"/>
              <a:ext cx="3864000" cy="5357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25bb7ca50bf_0_344"/>
            <p:cNvSpPr/>
            <p:nvPr/>
          </p:nvSpPr>
          <p:spPr>
            <a:xfrm>
              <a:off x="195067" y="824902"/>
              <a:ext cx="3339600" cy="46746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25bb7ca50bf_0_344"/>
            <p:cNvSpPr/>
            <p:nvPr/>
          </p:nvSpPr>
          <p:spPr>
            <a:xfrm>
              <a:off x="150837" y="778256"/>
              <a:ext cx="3428365" cy="4768215"/>
            </a:xfrm>
            <a:custGeom>
              <a:avLst/>
              <a:gdLst/>
              <a:ahLst/>
              <a:cxnLst/>
              <a:rect l="l" t="t" r="r" b="b"/>
              <a:pathLst>
                <a:path w="3428365" h="4768215" extrusionOk="0">
                  <a:moveTo>
                    <a:pt x="588403" y="128270"/>
                  </a:moveTo>
                  <a:lnTo>
                    <a:pt x="588518" y="130683"/>
                  </a:lnTo>
                  <a:lnTo>
                    <a:pt x="3228505" y="0"/>
                  </a:lnTo>
                  <a:lnTo>
                    <a:pt x="3428276" y="4035552"/>
                  </a:lnTo>
                  <a:lnTo>
                    <a:pt x="3428149" y="4092956"/>
                  </a:lnTo>
                  <a:lnTo>
                    <a:pt x="3422307" y="4150106"/>
                  </a:lnTo>
                  <a:lnTo>
                    <a:pt x="3410877" y="4205986"/>
                  </a:lnTo>
                  <a:lnTo>
                    <a:pt x="3394113" y="4259326"/>
                  </a:lnTo>
                  <a:lnTo>
                    <a:pt x="3372523" y="4310634"/>
                  </a:lnTo>
                  <a:lnTo>
                    <a:pt x="3346488" y="4359021"/>
                  </a:lnTo>
                  <a:lnTo>
                    <a:pt x="3315627" y="4404868"/>
                  </a:lnTo>
                  <a:lnTo>
                    <a:pt x="3280702" y="4447540"/>
                  </a:lnTo>
                  <a:lnTo>
                    <a:pt x="3241586" y="4486529"/>
                  </a:lnTo>
                  <a:lnTo>
                    <a:pt x="3199422" y="4521327"/>
                  </a:lnTo>
                  <a:lnTo>
                    <a:pt x="3153575" y="4552442"/>
                  </a:lnTo>
                  <a:lnTo>
                    <a:pt x="3104934" y="4578985"/>
                  </a:lnTo>
                  <a:lnTo>
                    <a:pt x="3052991" y="4600956"/>
                  </a:lnTo>
                  <a:lnTo>
                    <a:pt x="2999016" y="4617847"/>
                  </a:lnTo>
                  <a:lnTo>
                    <a:pt x="2942374" y="4629277"/>
                  </a:lnTo>
                  <a:lnTo>
                    <a:pt x="2885224" y="4635119"/>
                  </a:lnTo>
                  <a:lnTo>
                    <a:pt x="199758" y="4767961"/>
                  </a:lnTo>
                  <a:lnTo>
                    <a:pt x="0" y="732409"/>
                  </a:lnTo>
                  <a:lnTo>
                    <a:pt x="114" y="675005"/>
                  </a:lnTo>
                  <a:lnTo>
                    <a:pt x="5905" y="617855"/>
                  </a:lnTo>
                  <a:lnTo>
                    <a:pt x="17386" y="562102"/>
                  </a:lnTo>
                  <a:lnTo>
                    <a:pt x="34124" y="508635"/>
                  </a:lnTo>
                  <a:lnTo>
                    <a:pt x="55727" y="457200"/>
                  </a:lnTo>
                  <a:lnTo>
                    <a:pt x="82169" y="408940"/>
                  </a:lnTo>
                  <a:lnTo>
                    <a:pt x="112547" y="363220"/>
                  </a:lnTo>
                  <a:lnTo>
                    <a:pt x="147574" y="320421"/>
                  </a:lnTo>
                  <a:lnTo>
                    <a:pt x="186689" y="281305"/>
                  </a:lnTo>
                  <a:lnTo>
                    <a:pt x="229196" y="246634"/>
                  </a:lnTo>
                  <a:lnTo>
                    <a:pt x="274561" y="215519"/>
                  </a:lnTo>
                  <a:lnTo>
                    <a:pt x="323710" y="188976"/>
                  </a:lnTo>
                  <a:lnTo>
                    <a:pt x="375158" y="167005"/>
                  </a:lnTo>
                  <a:lnTo>
                    <a:pt x="429564" y="150114"/>
                  </a:lnTo>
                  <a:lnTo>
                    <a:pt x="485876" y="138684"/>
                  </a:lnTo>
                  <a:lnTo>
                    <a:pt x="588403" y="12827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7" name="Google Shape;367;g25bb7ca50bf_0_344"/>
          <p:cNvSpPr/>
          <p:nvPr/>
        </p:nvSpPr>
        <p:spPr>
          <a:xfrm>
            <a:off x="5977127" y="868203"/>
            <a:ext cx="3580500" cy="4607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5bb7ca50bf_0_344"/>
          <p:cNvSpPr/>
          <p:nvPr/>
        </p:nvSpPr>
        <p:spPr>
          <a:xfrm>
            <a:off x="6321551" y="1137950"/>
            <a:ext cx="2907900" cy="4008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5bb7ca50bf_0_344"/>
          <p:cNvSpPr/>
          <p:nvPr/>
        </p:nvSpPr>
        <p:spPr>
          <a:xfrm>
            <a:off x="6277101" y="1091341"/>
            <a:ext cx="2997200" cy="4099560"/>
          </a:xfrm>
          <a:custGeom>
            <a:avLst/>
            <a:gdLst/>
            <a:ahLst/>
            <a:cxnLst/>
            <a:rect l="l" t="t" r="r" b="b"/>
            <a:pathLst>
              <a:path w="2997200" h="4099560" extrusionOk="0">
                <a:moveTo>
                  <a:pt x="573531" y="0"/>
                </a:moveTo>
                <a:lnTo>
                  <a:pt x="573531" y="2158"/>
                </a:lnTo>
                <a:lnTo>
                  <a:pt x="2996819" y="2158"/>
                </a:lnTo>
                <a:lnTo>
                  <a:pt x="2996819" y="3571493"/>
                </a:lnTo>
                <a:lnTo>
                  <a:pt x="2994279" y="3624579"/>
                </a:lnTo>
                <a:lnTo>
                  <a:pt x="2986024" y="3677030"/>
                </a:lnTo>
                <a:lnTo>
                  <a:pt x="2973070" y="3727704"/>
                </a:lnTo>
                <a:lnTo>
                  <a:pt x="2955290" y="3776217"/>
                </a:lnTo>
                <a:lnTo>
                  <a:pt x="2933065" y="3822699"/>
                </a:lnTo>
                <a:lnTo>
                  <a:pt x="2906268" y="3866514"/>
                </a:lnTo>
                <a:lnTo>
                  <a:pt x="2875915" y="3907154"/>
                </a:lnTo>
                <a:lnTo>
                  <a:pt x="2841752" y="3944365"/>
                </a:lnTo>
                <a:lnTo>
                  <a:pt x="2804541" y="3978655"/>
                </a:lnTo>
                <a:lnTo>
                  <a:pt x="2763774" y="4008881"/>
                </a:lnTo>
                <a:lnTo>
                  <a:pt x="2719958" y="4035805"/>
                </a:lnTo>
                <a:lnTo>
                  <a:pt x="2673477" y="4058030"/>
                </a:lnTo>
                <a:lnTo>
                  <a:pt x="2625090" y="4075683"/>
                </a:lnTo>
                <a:lnTo>
                  <a:pt x="2574417" y="4088764"/>
                </a:lnTo>
                <a:lnTo>
                  <a:pt x="2521966" y="4096892"/>
                </a:lnTo>
                <a:lnTo>
                  <a:pt x="2468879" y="4099432"/>
                </a:lnTo>
                <a:lnTo>
                  <a:pt x="0" y="4099432"/>
                </a:lnTo>
                <a:lnTo>
                  <a:pt x="0" y="530478"/>
                </a:lnTo>
                <a:lnTo>
                  <a:pt x="2539" y="477392"/>
                </a:lnTo>
                <a:lnTo>
                  <a:pt x="10795" y="424941"/>
                </a:lnTo>
                <a:lnTo>
                  <a:pt x="23749" y="374395"/>
                </a:lnTo>
                <a:lnTo>
                  <a:pt x="41528" y="325500"/>
                </a:lnTo>
                <a:lnTo>
                  <a:pt x="63753" y="278891"/>
                </a:lnTo>
                <a:lnTo>
                  <a:pt x="90677" y="235457"/>
                </a:lnTo>
                <a:lnTo>
                  <a:pt x="120776" y="194944"/>
                </a:lnTo>
                <a:lnTo>
                  <a:pt x="155067" y="157225"/>
                </a:lnTo>
                <a:lnTo>
                  <a:pt x="192786" y="122935"/>
                </a:lnTo>
                <a:lnTo>
                  <a:pt x="233299" y="92836"/>
                </a:lnTo>
                <a:lnTo>
                  <a:pt x="276732" y="65912"/>
                </a:lnTo>
                <a:lnTo>
                  <a:pt x="323342" y="43687"/>
                </a:lnTo>
                <a:lnTo>
                  <a:pt x="372237" y="25907"/>
                </a:lnTo>
                <a:lnTo>
                  <a:pt x="422782" y="12953"/>
                </a:lnTo>
                <a:lnTo>
                  <a:pt x="475233" y="4699"/>
                </a:lnTo>
                <a:lnTo>
                  <a:pt x="573531" y="0"/>
                </a:lnTo>
                <a:close/>
              </a:path>
            </a:pathLst>
          </a:custGeom>
          <a:noFill/>
          <a:ln w="889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5bb7ca50bf_0_344"/>
          <p:cNvSpPr/>
          <p:nvPr/>
        </p:nvSpPr>
        <p:spPr>
          <a:xfrm>
            <a:off x="7767377" y="1727910"/>
            <a:ext cx="4401300" cy="52023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25bb7ca50bf_0_344"/>
          <p:cNvSpPr/>
          <p:nvPr/>
        </p:nvSpPr>
        <p:spPr>
          <a:xfrm>
            <a:off x="8062144" y="2029026"/>
            <a:ext cx="3868800" cy="4527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25bb7ca50bf_0_344"/>
          <p:cNvSpPr/>
          <p:nvPr/>
        </p:nvSpPr>
        <p:spPr>
          <a:xfrm>
            <a:off x="8076876" y="2086189"/>
            <a:ext cx="3977004" cy="4767140"/>
          </a:xfrm>
          <a:custGeom>
            <a:avLst/>
            <a:gdLst/>
            <a:ahLst/>
            <a:cxnLst/>
            <a:rect l="l" t="t" r="r" b="b"/>
            <a:pathLst>
              <a:path w="3977004" h="4617085" extrusionOk="0">
                <a:moveTo>
                  <a:pt x="1607312" y="25146"/>
                </a:moveTo>
                <a:lnTo>
                  <a:pt x="1606804" y="27304"/>
                </a:lnTo>
                <a:lnTo>
                  <a:pt x="3976878" y="632333"/>
                </a:lnTo>
                <a:lnTo>
                  <a:pt x="3061843" y="4216539"/>
                </a:lnTo>
                <a:lnTo>
                  <a:pt x="3046095" y="4267682"/>
                </a:lnTo>
                <a:lnTo>
                  <a:pt x="3025140" y="4316806"/>
                </a:lnTo>
                <a:lnTo>
                  <a:pt x="2999740" y="4363567"/>
                </a:lnTo>
                <a:lnTo>
                  <a:pt x="2970022" y="4406582"/>
                </a:lnTo>
                <a:lnTo>
                  <a:pt x="2936621" y="4446320"/>
                </a:lnTo>
                <a:lnTo>
                  <a:pt x="2899791" y="4482058"/>
                </a:lnTo>
                <a:lnTo>
                  <a:pt x="2859913" y="4514227"/>
                </a:lnTo>
                <a:lnTo>
                  <a:pt x="2817368" y="4542269"/>
                </a:lnTo>
                <a:lnTo>
                  <a:pt x="2771902" y="4566399"/>
                </a:lnTo>
                <a:lnTo>
                  <a:pt x="2724404" y="4586020"/>
                </a:lnTo>
                <a:lnTo>
                  <a:pt x="2675509" y="4600803"/>
                </a:lnTo>
                <a:lnTo>
                  <a:pt x="2624836" y="4611027"/>
                </a:lnTo>
                <a:lnTo>
                  <a:pt x="2572766" y="4616551"/>
                </a:lnTo>
                <a:lnTo>
                  <a:pt x="2519934" y="4616500"/>
                </a:lnTo>
                <a:lnTo>
                  <a:pt x="2466340" y="4611293"/>
                </a:lnTo>
                <a:lnTo>
                  <a:pt x="2414016" y="4600549"/>
                </a:lnTo>
                <a:lnTo>
                  <a:pt x="0" y="3984231"/>
                </a:lnTo>
                <a:lnTo>
                  <a:pt x="914908" y="400430"/>
                </a:lnTo>
                <a:lnTo>
                  <a:pt x="930656" y="349376"/>
                </a:lnTo>
                <a:lnTo>
                  <a:pt x="951738" y="299720"/>
                </a:lnTo>
                <a:lnTo>
                  <a:pt x="977011" y="253364"/>
                </a:lnTo>
                <a:lnTo>
                  <a:pt x="1006729" y="210438"/>
                </a:lnTo>
                <a:lnTo>
                  <a:pt x="1040130" y="170687"/>
                </a:lnTo>
                <a:lnTo>
                  <a:pt x="1076960" y="134874"/>
                </a:lnTo>
                <a:lnTo>
                  <a:pt x="1116711" y="102870"/>
                </a:lnTo>
                <a:lnTo>
                  <a:pt x="1159383" y="74295"/>
                </a:lnTo>
                <a:lnTo>
                  <a:pt x="1204976" y="50546"/>
                </a:lnTo>
                <a:lnTo>
                  <a:pt x="1252093" y="30987"/>
                </a:lnTo>
                <a:lnTo>
                  <a:pt x="1301242" y="15875"/>
                </a:lnTo>
                <a:lnTo>
                  <a:pt x="1352042" y="5587"/>
                </a:lnTo>
                <a:lnTo>
                  <a:pt x="1404112" y="0"/>
                </a:lnTo>
                <a:lnTo>
                  <a:pt x="1456944" y="126"/>
                </a:lnTo>
                <a:lnTo>
                  <a:pt x="1510538" y="5334"/>
                </a:lnTo>
                <a:lnTo>
                  <a:pt x="1607312" y="25146"/>
                </a:lnTo>
                <a:close/>
              </a:path>
            </a:pathLst>
          </a:custGeom>
          <a:noFill/>
          <a:ln w="889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5bb7ca50bf_0_344"/>
          <p:cNvSpPr/>
          <p:nvPr/>
        </p:nvSpPr>
        <p:spPr>
          <a:xfrm>
            <a:off x="2441999" y="2115127"/>
            <a:ext cx="3709500" cy="47427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5bb7ca50bf_0_344"/>
          <p:cNvSpPr/>
          <p:nvPr/>
        </p:nvSpPr>
        <p:spPr>
          <a:xfrm>
            <a:off x="2796202" y="2401915"/>
            <a:ext cx="3088200" cy="41745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25bb7ca50bf_0_344"/>
          <p:cNvSpPr/>
          <p:nvPr/>
        </p:nvSpPr>
        <p:spPr>
          <a:xfrm>
            <a:off x="2747434" y="2365834"/>
            <a:ext cx="3173272" cy="4252817"/>
          </a:xfrm>
          <a:custGeom>
            <a:avLst/>
            <a:gdLst/>
            <a:ahLst/>
            <a:cxnLst/>
            <a:rect l="l" t="t" r="r" b="b"/>
            <a:pathLst>
              <a:path w="3535679" h="4686300" extrusionOk="0">
                <a:moveTo>
                  <a:pt x="1040003" y="4572"/>
                </a:moveTo>
                <a:lnTo>
                  <a:pt x="1039748" y="7112"/>
                </a:lnTo>
                <a:lnTo>
                  <a:pt x="3535426" y="259079"/>
                </a:lnTo>
                <a:lnTo>
                  <a:pt x="3137916" y="4195914"/>
                </a:lnTo>
                <a:lnTo>
                  <a:pt x="3129407" y="4249864"/>
                </a:lnTo>
                <a:lnTo>
                  <a:pt x="3115818" y="4303102"/>
                </a:lnTo>
                <a:lnTo>
                  <a:pt x="3097276" y="4353763"/>
                </a:lnTo>
                <a:lnTo>
                  <a:pt x="3074035" y="4402023"/>
                </a:lnTo>
                <a:lnTo>
                  <a:pt x="3046095" y="4446943"/>
                </a:lnTo>
                <a:lnTo>
                  <a:pt x="3014472" y="4489259"/>
                </a:lnTo>
                <a:lnTo>
                  <a:pt x="2978911" y="4527791"/>
                </a:lnTo>
                <a:lnTo>
                  <a:pt x="2940177" y="4562995"/>
                </a:lnTo>
                <a:lnTo>
                  <a:pt x="2897885" y="4593920"/>
                </a:lnTo>
                <a:lnTo>
                  <a:pt x="2853055" y="4621098"/>
                </a:lnTo>
                <a:lnTo>
                  <a:pt x="2805303" y="4643577"/>
                </a:lnTo>
                <a:lnTo>
                  <a:pt x="2755646" y="4662004"/>
                </a:lnTo>
                <a:lnTo>
                  <a:pt x="2703830" y="4675085"/>
                </a:lnTo>
                <a:lnTo>
                  <a:pt x="2650363" y="4683150"/>
                </a:lnTo>
                <a:lnTo>
                  <a:pt x="2595498" y="4685842"/>
                </a:lnTo>
                <a:lnTo>
                  <a:pt x="2541016" y="4683315"/>
                </a:lnTo>
                <a:lnTo>
                  <a:pt x="0" y="4426750"/>
                </a:lnTo>
                <a:lnTo>
                  <a:pt x="397510" y="489965"/>
                </a:lnTo>
                <a:lnTo>
                  <a:pt x="405892" y="435990"/>
                </a:lnTo>
                <a:lnTo>
                  <a:pt x="419481" y="382777"/>
                </a:lnTo>
                <a:lnTo>
                  <a:pt x="438150" y="332104"/>
                </a:lnTo>
                <a:lnTo>
                  <a:pt x="461263" y="283845"/>
                </a:lnTo>
                <a:lnTo>
                  <a:pt x="489331" y="238887"/>
                </a:lnTo>
                <a:lnTo>
                  <a:pt x="520826" y="196596"/>
                </a:lnTo>
                <a:lnTo>
                  <a:pt x="556513" y="157987"/>
                </a:lnTo>
                <a:lnTo>
                  <a:pt x="595248" y="122809"/>
                </a:lnTo>
                <a:lnTo>
                  <a:pt x="637413" y="91948"/>
                </a:lnTo>
                <a:lnTo>
                  <a:pt x="682370" y="64770"/>
                </a:lnTo>
                <a:lnTo>
                  <a:pt x="730122" y="42290"/>
                </a:lnTo>
                <a:lnTo>
                  <a:pt x="779653" y="23875"/>
                </a:lnTo>
                <a:lnTo>
                  <a:pt x="831595" y="10795"/>
                </a:lnTo>
                <a:lnTo>
                  <a:pt x="884935" y="2666"/>
                </a:lnTo>
                <a:lnTo>
                  <a:pt x="939800" y="0"/>
                </a:lnTo>
                <a:lnTo>
                  <a:pt x="1040003" y="4572"/>
                </a:lnTo>
                <a:close/>
              </a:path>
            </a:pathLst>
          </a:custGeom>
          <a:noFill/>
          <a:ln w="889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5bb7ca50bf_0_344"/>
          <p:cNvSpPr/>
          <p:nvPr/>
        </p:nvSpPr>
        <p:spPr>
          <a:xfrm>
            <a:off x="75" y="0"/>
            <a:ext cx="12192000" cy="10914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25bb7ca50bf_0_344"/>
          <p:cNvSpPr txBox="1"/>
          <p:nvPr/>
        </p:nvSpPr>
        <p:spPr>
          <a:xfrm>
            <a:off x="1858432" y="323250"/>
            <a:ext cx="7848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78" name="Google Shape;378;g25bb7ca50bf_0_344"/>
          <p:cNvSpPr/>
          <p:nvPr/>
        </p:nvSpPr>
        <p:spPr>
          <a:xfrm>
            <a:off x="458642" y="1107289"/>
            <a:ext cx="56373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5bb7ca50bf_0_344"/>
          <p:cNvSpPr txBox="1"/>
          <p:nvPr/>
        </p:nvSpPr>
        <p:spPr>
          <a:xfrm>
            <a:off x="532631" y="1215843"/>
            <a:ext cx="56892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Observação de sala e feedback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5bb7ca50bf_0_2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85" name="Google Shape;385;g25bb7ca50bf_0_2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5bb7ca50bf_0_247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87" name="Google Shape;387;g25bb7ca50bf_0_247"/>
          <p:cNvSpPr/>
          <p:nvPr/>
        </p:nvSpPr>
        <p:spPr>
          <a:xfrm>
            <a:off x="53000" y="-13875"/>
            <a:ext cx="12192000" cy="14661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5bb7ca50bf_0_247"/>
          <p:cNvSpPr txBox="1"/>
          <p:nvPr/>
        </p:nvSpPr>
        <p:spPr>
          <a:xfrm>
            <a:off x="2079151" y="407445"/>
            <a:ext cx="80337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1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89" name="Google Shape;389;g25bb7ca50bf_0_247"/>
          <p:cNvSpPr/>
          <p:nvPr/>
        </p:nvSpPr>
        <p:spPr>
          <a:xfrm>
            <a:off x="449405" y="1465995"/>
            <a:ext cx="7062600" cy="9294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25bb7ca50bf_0_247"/>
          <p:cNvSpPr txBox="1"/>
          <p:nvPr/>
        </p:nvSpPr>
        <p:spPr>
          <a:xfrm>
            <a:off x="675746" y="1612171"/>
            <a:ext cx="70626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Acompanhamento dos planos de aula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25bb7ca50bf_0_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700" y="2557463"/>
            <a:ext cx="10744200" cy="43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5bb7ca50bf_0_2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97" name="Google Shape;397;g25bb7ca50bf_0_2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25bb7ca50bf_0_241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399" name="Google Shape;399;g25bb7ca50bf_0_241"/>
          <p:cNvGrpSpPr/>
          <p:nvPr/>
        </p:nvGrpSpPr>
        <p:grpSpPr>
          <a:xfrm>
            <a:off x="1468539" y="1809247"/>
            <a:ext cx="9531765" cy="4978867"/>
            <a:chOff x="947927" y="396214"/>
            <a:chExt cx="9461748" cy="6451817"/>
          </a:xfrm>
        </p:grpSpPr>
        <p:sp>
          <p:nvSpPr>
            <p:cNvPr id="400" name="Google Shape;400;g25bb7ca50bf_0_241"/>
            <p:cNvSpPr/>
            <p:nvPr/>
          </p:nvSpPr>
          <p:spPr>
            <a:xfrm>
              <a:off x="947927" y="396231"/>
              <a:ext cx="4806000" cy="64518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25bb7ca50bf_0_241"/>
            <p:cNvSpPr/>
            <p:nvPr/>
          </p:nvSpPr>
          <p:spPr>
            <a:xfrm>
              <a:off x="1292352" y="745236"/>
              <a:ext cx="4131600" cy="57744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25bb7ca50bf_0_241"/>
            <p:cNvSpPr/>
            <p:nvPr/>
          </p:nvSpPr>
          <p:spPr>
            <a:xfrm>
              <a:off x="5751575" y="396214"/>
              <a:ext cx="4658100" cy="62994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g25bb7ca50bf_0_241"/>
            <p:cNvSpPr/>
            <p:nvPr/>
          </p:nvSpPr>
          <p:spPr>
            <a:xfrm>
              <a:off x="6095999" y="745236"/>
              <a:ext cx="3985200" cy="56220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g25bb7ca50bf_0_241"/>
          <p:cNvSpPr/>
          <p:nvPr/>
        </p:nvSpPr>
        <p:spPr>
          <a:xfrm>
            <a:off x="75" y="0"/>
            <a:ext cx="12192000" cy="11073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25bb7ca50bf_0_241"/>
          <p:cNvSpPr/>
          <p:nvPr/>
        </p:nvSpPr>
        <p:spPr>
          <a:xfrm>
            <a:off x="458643" y="1107289"/>
            <a:ext cx="51756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25bb7ca50bf_0_241"/>
          <p:cNvSpPr txBox="1"/>
          <p:nvPr/>
        </p:nvSpPr>
        <p:spPr>
          <a:xfrm>
            <a:off x="684983" y="1217698"/>
            <a:ext cx="47703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Planejamento pedagógico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25bb7ca50bf_0_241"/>
          <p:cNvSpPr txBox="1"/>
          <p:nvPr/>
        </p:nvSpPr>
        <p:spPr>
          <a:xfrm>
            <a:off x="2125501" y="338725"/>
            <a:ext cx="7941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5bb7ca50bf_0_2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13" name="Google Shape;413;g25bb7ca50bf_0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25bb7ca50bf_0_23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15" name="Google Shape;415;g25bb7ca50bf_0_235"/>
          <p:cNvSpPr/>
          <p:nvPr/>
        </p:nvSpPr>
        <p:spPr>
          <a:xfrm>
            <a:off x="75" y="-52875"/>
            <a:ext cx="12192000" cy="11601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25bb7ca50bf_0_235"/>
          <p:cNvSpPr txBox="1"/>
          <p:nvPr/>
        </p:nvSpPr>
        <p:spPr>
          <a:xfrm>
            <a:off x="2208938" y="323250"/>
            <a:ext cx="7739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3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3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3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3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17" name="Google Shape;417;g25bb7ca50bf_0_235"/>
          <p:cNvSpPr/>
          <p:nvPr/>
        </p:nvSpPr>
        <p:spPr>
          <a:xfrm>
            <a:off x="458642" y="1107289"/>
            <a:ext cx="55755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25bb7ca50bf_0_235"/>
          <p:cNvSpPr txBox="1"/>
          <p:nvPr/>
        </p:nvSpPr>
        <p:spPr>
          <a:xfrm>
            <a:off x="684983" y="1217698"/>
            <a:ext cx="52893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Planejamento Fundamental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25bb7ca50bf_0_235"/>
          <p:cNvSpPr/>
          <p:nvPr/>
        </p:nvSpPr>
        <p:spPr>
          <a:xfrm>
            <a:off x="307045" y="5523695"/>
            <a:ext cx="4893000" cy="9573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5bb7ca50bf_0_235"/>
          <p:cNvSpPr txBox="1"/>
          <p:nvPr/>
        </p:nvSpPr>
        <p:spPr>
          <a:xfrm>
            <a:off x="524150" y="5607018"/>
            <a:ext cx="46758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28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Presença da superintendente pedagógica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25bb7ca50bf_0_235"/>
          <p:cNvSpPr/>
          <p:nvPr/>
        </p:nvSpPr>
        <p:spPr>
          <a:xfrm>
            <a:off x="8080247" y="1339596"/>
            <a:ext cx="3941700" cy="3024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5bb7ca50bf_0_235"/>
          <p:cNvSpPr/>
          <p:nvPr/>
        </p:nvSpPr>
        <p:spPr>
          <a:xfrm>
            <a:off x="5882639" y="3489960"/>
            <a:ext cx="3897600" cy="2991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25bb7ca50bf_0_235"/>
          <p:cNvSpPr/>
          <p:nvPr/>
        </p:nvSpPr>
        <p:spPr>
          <a:xfrm>
            <a:off x="135636" y="1914143"/>
            <a:ext cx="5898600" cy="34374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5bb7ca50bf_0_2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29" name="Google Shape;429;g25bb7ca50bf_0_2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25bb7ca50bf_0_229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431" name="Google Shape;431;g25bb7ca50bf_0_229"/>
          <p:cNvGrpSpPr/>
          <p:nvPr/>
        </p:nvGrpSpPr>
        <p:grpSpPr>
          <a:xfrm>
            <a:off x="552250" y="2507936"/>
            <a:ext cx="10772497" cy="4391129"/>
            <a:chOff x="621791" y="1543811"/>
            <a:chExt cx="10772497" cy="4833384"/>
          </a:xfrm>
        </p:grpSpPr>
        <p:sp>
          <p:nvSpPr>
            <p:cNvPr id="432" name="Google Shape;432;g25bb7ca50bf_0_229"/>
            <p:cNvSpPr/>
            <p:nvPr/>
          </p:nvSpPr>
          <p:spPr>
            <a:xfrm>
              <a:off x="621791" y="1543811"/>
              <a:ext cx="5494800" cy="4191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25bb7ca50bf_0_229"/>
            <p:cNvSpPr/>
            <p:nvPr/>
          </p:nvSpPr>
          <p:spPr>
            <a:xfrm>
              <a:off x="6038088" y="2292095"/>
              <a:ext cx="5356200" cy="40851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g25bb7ca50bf_0_229"/>
          <p:cNvSpPr/>
          <p:nvPr/>
        </p:nvSpPr>
        <p:spPr>
          <a:xfrm>
            <a:off x="0" y="0"/>
            <a:ext cx="12192000" cy="14079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5bb7ca50bf_0_229"/>
          <p:cNvSpPr/>
          <p:nvPr/>
        </p:nvSpPr>
        <p:spPr>
          <a:xfrm>
            <a:off x="458642" y="1407656"/>
            <a:ext cx="5301000" cy="8925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25bb7ca50bf_0_229"/>
          <p:cNvSpPr txBox="1"/>
          <p:nvPr/>
        </p:nvSpPr>
        <p:spPr>
          <a:xfrm>
            <a:off x="684983" y="1548015"/>
            <a:ext cx="50748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Planejamento por disciplina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25bb7ca50bf_0_229"/>
          <p:cNvSpPr txBox="1"/>
          <p:nvPr/>
        </p:nvSpPr>
        <p:spPr>
          <a:xfrm>
            <a:off x="2076450" y="444700"/>
            <a:ext cx="77241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5bb7ca50bf_0_2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43" name="Google Shape;443;g25bb7ca50bf_0_2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5bb7ca50bf_0_223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45" name="Google Shape;445;g25bb7ca50bf_0_223"/>
          <p:cNvSpPr/>
          <p:nvPr/>
        </p:nvSpPr>
        <p:spPr>
          <a:xfrm>
            <a:off x="0" y="695425"/>
            <a:ext cx="12192000" cy="6161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5bb7ca50bf_0_223"/>
          <p:cNvSpPr/>
          <p:nvPr/>
        </p:nvSpPr>
        <p:spPr>
          <a:xfrm>
            <a:off x="75" y="0"/>
            <a:ext cx="12192000" cy="11073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25bb7ca50bf_0_223"/>
          <p:cNvSpPr/>
          <p:nvPr/>
        </p:nvSpPr>
        <p:spPr>
          <a:xfrm>
            <a:off x="458642" y="1107289"/>
            <a:ext cx="58668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25bb7ca50bf_0_223"/>
          <p:cNvSpPr txBox="1"/>
          <p:nvPr/>
        </p:nvSpPr>
        <p:spPr>
          <a:xfrm>
            <a:off x="590715" y="1168294"/>
            <a:ext cx="57348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Planejamento pedagógico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25bb7ca50bf_0_223"/>
          <p:cNvSpPr txBox="1"/>
          <p:nvPr/>
        </p:nvSpPr>
        <p:spPr>
          <a:xfrm>
            <a:off x="2012475" y="327250"/>
            <a:ext cx="80166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bb7ca50bf_0_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7" name="Google Shape;107;g25bb7ca50bf_0_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5bb7ca50bf_0_37"/>
          <p:cNvSpPr txBox="1"/>
          <p:nvPr/>
        </p:nvSpPr>
        <p:spPr>
          <a:xfrm>
            <a:off x="2083225" y="80852"/>
            <a:ext cx="73170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0563C1"/>
                </a:solidFill>
                <a:latin typeface="Cairo"/>
                <a:ea typeface="Cairo"/>
                <a:cs typeface="Cairo"/>
                <a:sym typeface="Cairo"/>
              </a:rPr>
              <a:t>Ponto de Partida – Anos 90</a:t>
            </a:r>
            <a:endParaRPr sz="4400" b="1">
              <a:solidFill>
                <a:srgbClr val="0563C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09" name="Google Shape;109;g25bb7ca50bf_0_37"/>
          <p:cNvSpPr txBox="1"/>
          <p:nvPr/>
        </p:nvSpPr>
        <p:spPr>
          <a:xfrm>
            <a:off x="1701900" y="1556409"/>
            <a:ext cx="87882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Mudança na gestão municipal – 1997;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Distorção Idade-série;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Estrutura física escolar péssima;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Analfabetismo escolar grave;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Ausência de metas e formação.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5bb7ca50bf_0_2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55" name="Google Shape;455;g25bb7ca50bf_0_2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25bb7ca50bf_0_217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457" name="Google Shape;457;g25bb7ca50bf_0_217"/>
          <p:cNvGrpSpPr/>
          <p:nvPr/>
        </p:nvGrpSpPr>
        <p:grpSpPr>
          <a:xfrm>
            <a:off x="513405" y="1878694"/>
            <a:ext cx="11168264" cy="4979162"/>
            <a:chOff x="124968" y="1331975"/>
            <a:chExt cx="11819519" cy="5299800"/>
          </a:xfrm>
        </p:grpSpPr>
        <p:sp>
          <p:nvSpPr>
            <p:cNvPr id="458" name="Google Shape;458;g25bb7ca50bf_0_217"/>
            <p:cNvSpPr/>
            <p:nvPr/>
          </p:nvSpPr>
          <p:spPr>
            <a:xfrm>
              <a:off x="8514587" y="1331975"/>
              <a:ext cx="3429900" cy="52998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g25bb7ca50bf_0_217"/>
            <p:cNvSpPr/>
            <p:nvPr/>
          </p:nvSpPr>
          <p:spPr>
            <a:xfrm>
              <a:off x="124968" y="1531619"/>
              <a:ext cx="5331600" cy="37605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25bb7ca50bf_0_217"/>
            <p:cNvSpPr/>
            <p:nvPr/>
          </p:nvSpPr>
          <p:spPr>
            <a:xfrm>
              <a:off x="4988052" y="2834639"/>
              <a:ext cx="3562200" cy="35607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" name="Google Shape;461;g25bb7ca50bf_0_217"/>
          <p:cNvSpPr/>
          <p:nvPr/>
        </p:nvSpPr>
        <p:spPr>
          <a:xfrm>
            <a:off x="1800" y="-27050"/>
            <a:ext cx="12192000" cy="11433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5bb7ca50bf_0_217"/>
          <p:cNvSpPr/>
          <p:nvPr/>
        </p:nvSpPr>
        <p:spPr>
          <a:xfrm>
            <a:off x="460367" y="1116328"/>
            <a:ext cx="4178100" cy="7251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5bb7ca50bf_0_217"/>
          <p:cNvSpPr txBox="1"/>
          <p:nvPr/>
        </p:nvSpPr>
        <p:spPr>
          <a:xfrm>
            <a:off x="592441" y="1258005"/>
            <a:ext cx="41199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Diagnóstico de leitura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25bb7ca50bf_0_217"/>
          <p:cNvSpPr txBox="1"/>
          <p:nvPr/>
        </p:nvSpPr>
        <p:spPr>
          <a:xfrm>
            <a:off x="2182086" y="353796"/>
            <a:ext cx="7830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5bb7ca50bf_0_2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70" name="Google Shape;470;g25bb7ca50bf_0_2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25bb7ca50bf_0_211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72" name="Google Shape;472;g25bb7ca50bf_0_211"/>
          <p:cNvSpPr/>
          <p:nvPr/>
        </p:nvSpPr>
        <p:spPr>
          <a:xfrm>
            <a:off x="5557600" y="185775"/>
            <a:ext cx="6703200" cy="6610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25bb7ca50bf_0_211"/>
          <p:cNvSpPr/>
          <p:nvPr/>
        </p:nvSpPr>
        <p:spPr>
          <a:xfrm>
            <a:off x="75" y="0"/>
            <a:ext cx="12192000" cy="11343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25bb7ca50bf_0_211"/>
          <p:cNvSpPr/>
          <p:nvPr/>
        </p:nvSpPr>
        <p:spPr>
          <a:xfrm>
            <a:off x="393986" y="2754796"/>
            <a:ext cx="5388000" cy="11343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5bb7ca50bf_0_211"/>
          <p:cNvSpPr txBox="1"/>
          <p:nvPr/>
        </p:nvSpPr>
        <p:spPr>
          <a:xfrm>
            <a:off x="497035" y="2823351"/>
            <a:ext cx="5181900" cy="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Acompanhamento individual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de resultados – 9° 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5bb7ca50bf_0_211"/>
          <p:cNvSpPr txBox="1"/>
          <p:nvPr/>
        </p:nvSpPr>
        <p:spPr>
          <a:xfrm>
            <a:off x="2212048" y="323575"/>
            <a:ext cx="77679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Pedagógico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5bb7ca50bf_0_2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82" name="Google Shape;482;g25bb7ca50bf_0_20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25bb7ca50bf_0_20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84" name="Google Shape;484;g25bb7ca50bf_0_205"/>
          <p:cNvSpPr/>
          <p:nvPr/>
        </p:nvSpPr>
        <p:spPr>
          <a:xfrm>
            <a:off x="1086099" y="1804109"/>
            <a:ext cx="10019700" cy="5076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25bb7ca50bf_0_205"/>
          <p:cNvSpPr/>
          <p:nvPr/>
        </p:nvSpPr>
        <p:spPr>
          <a:xfrm>
            <a:off x="75" y="0"/>
            <a:ext cx="12192000" cy="14205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25bb7ca50bf_0_205"/>
          <p:cNvSpPr txBox="1"/>
          <p:nvPr/>
        </p:nvSpPr>
        <p:spPr>
          <a:xfrm>
            <a:off x="1394650" y="413996"/>
            <a:ext cx="9402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87" name="Google Shape;487;g25bb7ca50bf_0_205"/>
          <p:cNvSpPr/>
          <p:nvPr/>
        </p:nvSpPr>
        <p:spPr>
          <a:xfrm>
            <a:off x="458650" y="989699"/>
            <a:ext cx="3559200" cy="7338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5bb7ca50bf_0_205"/>
          <p:cNvSpPr txBox="1"/>
          <p:nvPr/>
        </p:nvSpPr>
        <p:spPr>
          <a:xfrm>
            <a:off x="701552" y="1126696"/>
            <a:ext cx="3251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Planilhas modelo: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5bb7ca50bf_0_1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94" name="Google Shape;494;g25bb7ca50bf_0_1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5bb7ca50bf_0_199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96" name="Google Shape;496;g25bb7ca50bf_0_199"/>
          <p:cNvSpPr/>
          <p:nvPr/>
        </p:nvSpPr>
        <p:spPr>
          <a:xfrm>
            <a:off x="928850" y="1606350"/>
            <a:ext cx="10310100" cy="5189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5bb7ca50bf_0_199"/>
          <p:cNvSpPr/>
          <p:nvPr/>
        </p:nvSpPr>
        <p:spPr>
          <a:xfrm>
            <a:off x="-12100" y="0"/>
            <a:ext cx="12192000" cy="5619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25bb7ca50bf_0_199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99" name="Google Shape;499;g25bb7ca50bf_0_199"/>
          <p:cNvSpPr/>
          <p:nvPr/>
        </p:nvSpPr>
        <p:spPr>
          <a:xfrm>
            <a:off x="458643" y="983283"/>
            <a:ext cx="35592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5bb7ca50bf_0_199"/>
          <p:cNvSpPr txBox="1"/>
          <p:nvPr/>
        </p:nvSpPr>
        <p:spPr>
          <a:xfrm>
            <a:off x="701552" y="1101738"/>
            <a:ext cx="3251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Planilhas modelo: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5bb7ca50bf_0_6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06" name="Google Shape;506;g25bb7ca50bf_0_6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25bb7ca50bf_0_660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08" name="Google Shape;508;g25bb7ca50bf_0_660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09" name="Google Shape;509;g25bb7ca50bf_0_660"/>
          <p:cNvSpPr/>
          <p:nvPr/>
        </p:nvSpPr>
        <p:spPr>
          <a:xfrm>
            <a:off x="928850" y="1517125"/>
            <a:ext cx="10573500" cy="534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25bb7ca50bf_0_660"/>
          <p:cNvSpPr/>
          <p:nvPr/>
        </p:nvSpPr>
        <p:spPr>
          <a:xfrm>
            <a:off x="75" y="0"/>
            <a:ext cx="12192000" cy="11019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5bb7ca50bf_0_660"/>
          <p:cNvSpPr txBox="1"/>
          <p:nvPr/>
        </p:nvSpPr>
        <p:spPr>
          <a:xfrm>
            <a:off x="1818150" y="360250"/>
            <a:ext cx="8555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12" name="Google Shape;512;g25bb7ca50bf_0_660"/>
          <p:cNvSpPr/>
          <p:nvPr/>
        </p:nvSpPr>
        <p:spPr>
          <a:xfrm>
            <a:off x="458643" y="983283"/>
            <a:ext cx="35592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25bb7ca50bf_0_660"/>
          <p:cNvSpPr txBox="1"/>
          <p:nvPr/>
        </p:nvSpPr>
        <p:spPr>
          <a:xfrm>
            <a:off x="701552" y="1101738"/>
            <a:ext cx="3251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Planilhas modelo: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5bb7ca50bf_0_7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19" name="Google Shape;519;g25bb7ca50bf_0_7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25bb7ca50bf_0_727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21" name="Google Shape;521;g25bb7ca50bf_0_727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aphicFrame>
        <p:nvGraphicFramePr>
          <p:cNvPr id="522" name="Google Shape;522;g25bb7ca50bf_0_727"/>
          <p:cNvGraphicFramePr/>
          <p:nvPr/>
        </p:nvGraphicFramePr>
        <p:xfrm>
          <a:off x="295564" y="1803701"/>
          <a:ext cx="11508400" cy="4854050"/>
        </p:xfrm>
        <a:graphic>
          <a:graphicData uri="http://schemas.openxmlformats.org/drawingml/2006/table">
            <a:tbl>
              <a:tblPr firstRow="1" bandRow="1">
                <a:noFill/>
                <a:tableStyleId>{3FDB1CF0-0C7D-4E64-A066-96367AB8E168}</a:tableStyleId>
              </a:tblPr>
              <a:tblGrid>
                <a:gridCol w="2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5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0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59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91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6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59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91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06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59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191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118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6692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5197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8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124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6692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51977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1247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675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51977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</a:tblGrid>
              <a:tr h="165925">
                <a:tc gridSpan="2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ANO - 2021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" marB="0">
                    <a:lnR w="19050" cap="flat" cmpd="sng">
                      <a:solidFill>
                        <a:srgbClr val="0054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54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75">
                <a:tc gridSpan="1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"/>
                        <a:buFont typeface="Arial"/>
                        <a:buNone/>
                      </a:pPr>
                      <a:endParaRPr sz="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"/>
                        <a:buFont typeface="Arial"/>
                        <a:buNone/>
                      </a:pPr>
                      <a:endParaRPr sz="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B w="19050" cap="flat" cmpd="sng">
                      <a:solidFill>
                        <a:srgbClr val="47912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50">
                <a:tc rowSpan="2" gridSpan="2"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pt-BR" sz="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TURMA: A</a:t>
                      </a:r>
                      <a:endParaRPr sz="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7775" marB="0">
                    <a:lnB w="9525" cap="flat" cmpd="sng">
                      <a:solidFill>
                        <a:srgbClr val="2FC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5568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AVALIAÇÃO DIAGNOSTICA SETEMBRO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025" marB="0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F864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gridSpan="6">
                  <a:txBody>
                    <a:bodyPr/>
                    <a:lstStyle/>
                    <a:p>
                      <a:pPr marL="5283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AVALIAÇÃO SECRETARIA SETEMBRO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025" marB="0">
                    <a:lnL w="19050" cap="flat" cmpd="sng">
                      <a:solidFill>
                        <a:srgbClr val="AF864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F71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gridSpan="6">
                  <a:txBody>
                    <a:bodyPr/>
                    <a:lstStyle/>
                    <a:p>
                      <a:pPr marL="7124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AVALIAÇÃO DIA 18/OUTUBRO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025" marB="0">
                    <a:lnL w="19050" cap="flat" cmpd="sng">
                      <a:solidFill>
                        <a:srgbClr val="AF71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7912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gridSpan="6">
                  <a:txBody>
                    <a:bodyPr/>
                    <a:lstStyle/>
                    <a:p>
                      <a:pPr marL="7346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AVALIAÇÃO DIA 05/NOVEMBRO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02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80F6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5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62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PORTUGUES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860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MATEMATICA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"/>
                        <a:buFont typeface="Arial"/>
                        <a:buNone/>
                      </a:pPr>
                      <a:endParaRPr sz="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632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PORTUGUES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41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MATEMATICA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"/>
                        <a:buFont typeface="Arial"/>
                        <a:buNone/>
                      </a:pPr>
                      <a:endParaRPr sz="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632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PORTUGUES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000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MATEMATICA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114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PORTUGUES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006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MATEMATICA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FC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D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ALUNO(a)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D9EF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3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CCE3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4626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73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C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89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25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14626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ADRIANO DA SILVA SOUSA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ALBERLANY OLIVEIRA DE PAIVA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83,3%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HELEN MESQUITA MESSIAS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LETICIA DA SILVA LEITAO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87,5%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THIELLEN RUFINO FARIAS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87,5%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ANTONIO HELDER FEIJAO BARBOSA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08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58,3%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3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BEATRIZ DAS CHAGAS MENDES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91,7%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52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BRUNO PARENTE DE SOUSA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CLEBERSON MAIA LOPES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CLEISLA EMILLY SILVA AGUIAR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45,8%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EMILLY KELLY SILVA DUTRA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288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ERICA MAYARA MENDES FERNANDES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08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87,5%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GABRIEL FEIJAO DE ANDRADE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83,3%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LUAN CAMPO COSTA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RYAN FRANCA AGUIAR DA SILVA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38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50,0%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GABRIEL MARQUES MESQUITA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45,8%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JOARA COSTA SOUSA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08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87,5%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50,0%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JOHNATAN DA SILVA MAXIMO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KAUA LIRA DO NASCIMENTO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08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91,7%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KEVIN ALMEIDA DE PAULO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50,0%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39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LOGAN VENANCIO DA SILVA SOUSA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38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41,7%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446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EDUARDA ANDRADE MAIA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EMILLY CASTRO E SILVA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58,3%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75,0%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MICHELY DE OLIVEIRA SILVA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91,7%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676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75,0%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HENRIQUE DOS SANTOS ALVES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LUCAS FRANCA MARCELINO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66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75,0%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79,2%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SAMILA BARROS RODRIGUES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66,7%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70,8%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TATIELLE MORAES DO NASCIMENTO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9852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38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58,3%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835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41,7%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THAIS GABRIELLA FRANCA DE SOUSA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493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83,3%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95,8%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7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81%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YLANA EVELLYN PEREIRA DA SILVA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1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33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0858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92%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ADEQ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27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58%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endParaRPr sz="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87,5%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7970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41,7%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4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73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INTM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19%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pt-BR" sz="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MCRIT</a:t>
                      </a:r>
                      <a:endParaRPr sz="5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46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  <p:sp>
        <p:nvSpPr>
          <p:cNvPr id="523" name="Google Shape;523;g25bb7ca50bf_0_727"/>
          <p:cNvSpPr/>
          <p:nvPr/>
        </p:nvSpPr>
        <p:spPr>
          <a:xfrm>
            <a:off x="75" y="0"/>
            <a:ext cx="12192000" cy="11016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25bb7ca50bf_0_727"/>
          <p:cNvSpPr txBox="1"/>
          <p:nvPr/>
        </p:nvSpPr>
        <p:spPr>
          <a:xfrm>
            <a:off x="1847275" y="323575"/>
            <a:ext cx="82371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25" name="Google Shape;525;g25bb7ca50bf_0_727"/>
          <p:cNvSpPr/>
          <p:nvPr/>
        </p:nvSpPr>
        <p:spPr>
          <a:xfrm>
            <a:off x="458643" y="983283"/>
            <a:ext cx="35592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25bb7ca50bf_0_727"/>
          <p:cNvSpPr txBox="1"/>
          <p:nvPr/>
        </p:nvSpPr>
        <p:spPr>
          <a:xfrm>
            <a:off x="701552" y="1101738"/>
            <a:ext cx="3251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Planilhas modelo: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5bb7ca50bf_0_7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32" name="Google Shape;532;g25bb7ca50bf_0_7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25bb7ca50bf_0_720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34" name="Google Shape;534;g25bb7ca50bf_0_720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aphicFrame>
        <p:nvGraphicFramePr>
          <p:cNvPr id="535" name="Google Shape;535;g25bb7ca50bf_0_720"/>
          <p:cNvGraphicFramePr/>
          <p:nvPr/>
        </p:nvGraphicFramePr>
        <p:xfrm>
          <a:off x="3999344" y="1844780"/>
          <a:ext cx="3953250" cy="4772115"/>
        </p:xfrm>
        <a:graphic>
          <a:graphicData uri="http://schemas.openxmlformats.org/drawingml/2006/table">
            <a:tbl>
              <a:tblPr firstRow="1" bandRow="1">
                <a:noFill/>
                <a:tableStyleId>{3FDB1CF0-0C7D-4E64-A066-96367AB8E168}</a:tableStyleId>
              </a:tblPr>
              <a:tblGrid>
                <a:gridCol w="29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225">
                <a:tc gridSpan="3">
                  <a:txBody>
                    <a:bodyPr/>
                    <a:lstStyle/>
                    <a:p>
                      <a:pPr marL="839467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pt-BR" sz="7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CONTRATURNO SALA 11 - TARDE/ CRÍTICOS/INTERMEDIÁRIOS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BRUNO PARENTE DE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CLEISLA EMILLY SILVA AGUIAR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EMILLY KELLY SILVA DUTRA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RYAN FRANCA AGUIAR DA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GABRIEL MARQUES MESQUITA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JOARA COSTA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JOHNATAN DA SILVA MAXIMO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KAUA LIRA DO NASCIMENTO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KEVIN ALMEIDA DE PAULO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LOGAN VENANCIO DA SILVA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EMILLY CASTRO E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LUCAS FRANCA MARCELINO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SAMILA BARROS RODRIGUES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TATIELLE MORAES DO NASCIMENTO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YLANA EVELLYN PEREIRA DA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graphicFrame>
        <p:nvGraphicFramePr>
          <p:cNvPr id="536" name="Google Shape;536;g25bb7ca50bf_0_720"/>
          <p:cNvGraphicFramePr/>
          <p:nvPr/>
        </p:nvGraphicFramePr>
        <p:xfrm>
          <a:off x="8115109" y="1840202"/>
          <a:ext cx="3494175" cy="4774545"/>
        </p:xfrm>
        <a:graphic>
          <a:graphicData uri="http://schemas.openxmlformats.org/drawingml/2006/table">
            <a:tbl>
              <a:tblPr firstRow="1" bandRow="1">
                <a:noFill/>
                <a:tableStyleId>{3FDB1CF0-0C7D-4E64-A066-96367AB8E168}</a:tableStyleId>
              </a:tblPr>
              <a:tblGrid>
                <a:gridCol w="29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375">
                <a:tc gridSpan="3">
                  <a:txBody>
                    <a:bodyPr/>
                    <a:lstStyle/>
                    <a:p>
                      <a:pPr marL="575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pt-BR" sz="7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CONTRATURNO LABORATÓRIO/INTERMEDIÁRIOS-ADEQUADOS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ADRIANO DA SILVA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ALBERLANY OLIVEIRA DE PAIVA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HELEN MESQUITA MESSIAS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LETICIA DA SILVA LEITAO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THIELLEN RUFINO FARIAS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ANTONIO HELDER FEIJAO BARBOSA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BEATRIZ DAS CHAGAS MENDES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CLEBERSON MAIA LOPES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ERICA MAYARA MENDES FERNANDES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GABRIEL FEIJAO DE ANDRADE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LUAN CAMPO COSTA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EDUARDA ANDRADE MAIA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MICHELY DE OLIVEIRA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HENRIQUE DOS SANTOS ALVES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THAIS GABRIELLA FRANCA DE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graphicFrame>
        <p:nvGraphicFramePr>
          <p:cNvPr id="537" name="Google Shape;537;g25bb7ca50bf_0_720"/>
          <p:cNvGraphicFramePr/>
          <p:nvPr/>
        </p:nvGraphicFramePr>
        <p:xfrm>
          <a:off x="369455" y="1844782"/>
          <a:ext cx="3467400" cy="4767660"/>
        </p:xfrm>
        <a:graphic>
          <a:graphicData uri="http://schemas.openxmlformats.org/drawingml/2006/table">
            <a:tbl>
              <a:tblPr firstRow="1" bandRow="1">
                <a:noFill/>
                <a:tableStyleId>{3FDB1CF0-0C7D-4E64-A066-96367AB8E168}</a:tableStyleId>
              </a:tblPr>
              <a:tblGrid>
                <a:gridCol w="29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750">
                <a:tc gridSpan="3">
                  <a:txBody>
                    <a:bodyPr/>
                    <a:lstStyle/>
                    <a:p>
                      <a:pPr marL="864867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TURMA REGULAR - 9º ANO A MANHÃ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60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ADRIANO DA SILVA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ALBERLANY OLIVEIRA DE PAIVA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HELEN MESQUITA MESSIAS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LETICIA DA SILVA LEITAO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THIELLEN RUFINO FARIAS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ANTONIO HELDER FEIJAO BARBOSA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BEATRIZ DAS CHAGAS MENDES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BRUNO PARENTE DE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CLEBERSON MAIA LOPES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CLEISLA EMILLY SILVA AGUIAR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EMILLY KELLY SILVA DUTRA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ERICA MAYARA MENDES FERNANDES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GABRIEL FEIJAO DE ANDRADE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LUAN CAMPO COSTA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RYAN FRANCA AGUIAR DA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GABRIEL MARQUES MESQUITA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JOARA COSTA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JOHNATAN DA SILVA MAXIMO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KAUA LIRA DO NASCIMENTO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KEVIN ALMEIDA DE PAULO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LOGAN VENANCIO DA SILVA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EDUARDA ANDRADE MAIA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EMILLY CASTRO E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MICHELY DE OLIVEIRA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HENRIQUE DOS SANTOS ALVES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LUCAS FRANCA MARCELINO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SAMILA BARROS RODRIGUES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TATIELLE MORAES DO NASCIMENTO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THAIS GABRIELLA FRANCA DE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YLANA EVELLYN PEREIRA DA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9° 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graphicFrame>
        <p:nvGraphicFramePr>
          <p:cNvPr id="538" name="Google Shape;538;g25bb7ca50bf_0_720"/>
          <p:cNvGraphicFramePr/>
          <p:nvPr/>
        </p:nvGraphicFramePr>
        <p:xfrm>
          <a:off x="3999344" y="1844780"/>
          <a:ext cx="3953250" cy="4772115"/>
        </p:xfrm>
        <a:graphic>
          <a:graphicData uri="http://schemas.openxmlformats.org/drawingml/2006/table">
            <a:tbl>
              <a:tblPr firstRow="1" bandRow="1">
                <a:noFill/>
                <a:tableStyleId>{3FDB1CF0-0C7D-4E64-A066-96367AB8E168}</a:tableStyleId>
              </a:tblPr>
              <a:tblGrid>
                <a:gridCol w="29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225">
                <a:tc gridSpan="3">
                  <a:txBody>
                    <a:bodyPr/>
                    <a:lstStyle/>
                    <a:p>
                      <a:pPr marL="839467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pt-BR" sz="7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CONTRATURNO SALA 11 - TARDE/ CRÍTICOS/INTERMEDIÁRIOS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BRUNO PARENTE DE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CLEISLA EMILLY SILVA AGUIAR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EMILLY KELLY SILVA DUTRA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RYAN FRANCA AGUIAR DA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GABRIEL MARQUES MESQUITA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JOARA COSTA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JOHNATAN DA SILVA MAXIMO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KAUA LIRA DO NASCIMENTO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KEVIN ALMEIDA DE PAULO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LOGAN VENANCIO DA SILVA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EMILLY CASTRO E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LUCAS FRANCA MARCELINO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SAMILA BARROS RODRIGUES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TATIELLE MORAES DO NASCIMENTO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YLANA EVELLYN PEREIRA DA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graphicFrame>
        <p:nvGraphicFramePr>
          <p:cNvPr id="539" name="Google Shape;539;g25bb7ca50bf_0_720"/>
          <p:cNvGraphicFramePr/>
          <p:nvPr/>
        </p:nvGraphicFramePr>
        <p:xfrm>
          <a:off x="8115109" y="1840202"/>
          <a:ext cx="3494175" cy="4774545"/>
        </p:xfrm>
        <a:graphic>
          <a:graphicData uri="http://schemas.openxmlformats.org/drawingml/2006/table">
            <a:tbl>
              <a:tblPr firstRow="1" bandRow="1">
                <a:noFill/>
                <a:tableStyleId>{3FDB1CF0-0C7D-4E64-A066-96367AB8E168}</a:tableStyleId>
              </a:tblPr>
              <a:tblGrid>
                <a:gridCol w="29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375">
                <a:tc gridSpan="3">
                  <a:txBody>
                    <a:bodyPr/>
                    <a:lstStyle/>
                    <a:p>
                      <a:pPr marL="57594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pt-BR" sz="7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CONTRATURNO LABORATÓRIO/INTERMEDIÁRIOS-ADEQUADOS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9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ADRIANO DA SILVA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ALBERLANY OLIVEIRA DE PAIVA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HELEN MESQUITA MESSIAS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LETICIA DA SILVA LEITAO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ANA THIELLEN RUFINO FARIAS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ANTONIO HELDER FEIJAO BARBOSA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BEATRIZ DAS CHAGAS MENDES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CLEBERSON MAIA LOPES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ERICA MAYARA MENDES FERNANDES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GABRIEL FEIJAO DE ANDRADE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FRANCISCO LUAN CAMPO COSTA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EDUARDA ANDRADE MAIA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MARIA MICHELY DE OLIVEIRA SILVA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PEDRO HENRIQUE DOS SANTOS ALVES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12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THAIS GABRIELLA FRANCA DE SOUSA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175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3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23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540" name="Google Shape;540;g25bb7ca50bf_0_720"/>
          <p:cNvSpPr/>
          <p:nvPr/>
        </p:nvSpPr>
        <p:spPr>
          <a:xfrm>
            <a:off x="0" y="0"/>
            <a:ext cx="12192000" cy="11016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25bb7ca50bf_0_720"/>
          <p:cNvSpPr txBox="1"/>
          <p:nvPr/>
        </p:nvSpPr>
        <p:spPr>
          <a:xfrm>
            <a:off x="4348950" y="319175"/>
            <a:ext cx="34941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Estratégias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42" name="Google Shape;542;g25bb7ca50bf_0_720"/>
          <p:cNvSpPr/>
          <p:nvPr/>
        </p:nvSpPr>
        <p:spPr>
          <a:xfrm>
            <a:off x="458642" y="983283"/>
            <a:ext cx="46674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25bb7ca50bf_0_720"/>
          <p:cNvSpPr txBox="1"/>
          <p:nvPr/>
        </p:nvSpPr>
        <p:spPr>
          <a:xfrm>
            <a:off x="701551" y="1101738"/>
            <a:ext cx="4313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Reenturmação – 9º 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5bb7ca50bf_0_7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49" name="Google Shape;549;g25bb7ca50bf_0_7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25bb7ca50bf_0_713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51" name="Google Shape;551;g25bb7ca50bf_0_713"/>
          <p:cNvSpPr/>
          <p:nvPr/>
        </p:nvSpPr>
        <p:spPr>
          <a:xfrm>
            <a:off x="0" y="0"/>
            <a:ext cx="12192000" cy="5046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25bb7ca50bf_0_713"/>
          <p:cNvSpPr txBox="1"/>
          <p:nvPr/>
        </p:nvSpPr>
        <p:spPr>
          <a:xfrm>
            <a:off x="4589625" y="150"/>
            <a:ext cx="30129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Avaliações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53" name="Google Shape;553;g25bb7ca50bf_0_713"/>
          <p:cNvSpPr/>
          <p:nvPr/>
        </p:nvSpPr>
        <p:spPr>
          <a:xfrm>
            <a:off x="727669" y="2007225"/>
            <a:ext cx="3385200" cy="6033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25bb7ca50bf_0_713"/>
          <p:cNvSpPr txBox="1"/>
          <p:nvPr/>
        </p:nvSpPr>
        <p:spPr>
          <a:xfrm>
            <a:off x="1018416" y="2105900"/>
            <a:ext cx="30129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Interna (Escola)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25bb7ca50bf_0_713"/>
          <p:cNvSpPr txBox="1"/>
          <p:nvPr/>
        </p:nvSpPr>
        <p:spPr>
          <a:xfrm>
            <a:off x="727669" y="2668230"/>
            <a:ext cx="27108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355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Diagnóstica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355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Semestral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355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Mensal</a:t>
            </a:r>
            <a:endParaRPr sz="28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342900" marR="0" lvl="0" indent="-200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56" name="Google Shape;556;g25bb7ca50bf_0_713"/>
          <p:cNvSpPr/>
          <p:nvPr/>
        </p:nvSpPr>
        <p:spPr>
          <a:xfrm>
            <a:off x="4403472" y="2007225"/>
            <a:ext cx="3385200" cy="6033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25bb7ca50bf_0_713"/>
          <p:cNvSpPr txBox="1"/>
          <p:nvPr/>
        </p:nvSpPr>
        <p:spPr>
          <a:xfrm>
            <a:off x="4914182" y="2087629"/>
            <a:ext cx="30129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Larga Escala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25bb7ca50bf_0_713"/>
          <p:cNvSpPr txBox="1"/>
          <p:nvPr/>
        </p:nvSpPr>
        <p:spPr>
          <a:xfrm>
            <a:off x="4472572" y="2690915"/>
            <a:ext cx="58560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355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SPAECE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(estadual) Anual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355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Prova Brasil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(nacional) bianual</a:t>
            </a:r>
            <a:endParaRPr sz="28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59" name="Google Shape;559;g25bb7ca50bf_0_713"/>
          <p:cNvSpPr/>
          <p:nvPr/>
        </p:nvSpPr>
        <p:spPr>
          <a:xfrm>
            <a:off x="8079275" y="2007426"/>
            <a:ext cx="3618900" cy="6033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5bb7ca50bf_0_713"/>
          <p:cNvSpPr txBox="1"/>
          <p:nvPr/>
        </p:nvSpPr>
        <p:spPr>
          <a:xfrm>
            <a:off x="8160743" y="2078605"/>
            <a:ext cx="35373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pt-BR" sz="32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Externa (municipal)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25bb7ca50bf_0_713"/>
          <p:cNvSpPr txBox="1"/>
          <p:nvPr/>
        </p:nvSpPr>
        <p:spPr>
          <a:xfrm>
            <a:off x="8148375" y="2691116"/>
            <a:ext cx="34545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355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Semestral</a:t>
            </a:r>
            <a:endParaRPr sz="2800" b="0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5bb7ca50bf_0_7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67" name="Google Shape;567;g25bb7ca50bf_0_7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25bb7ca50bf_0_706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69" name="Google Shape;569;g25bb7ca50bf_0_706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70" name="Google Shape;570;g25bb7ca50bf_0_706"/>
          <p:cNvSpPr txBox="1"/>
          <p:nvPr/>
        </p:nvSpPr>
        <p:spPr>
          <a:xfrm>
            <a:off x="540418" y="1416168"/>
            <a:ext cx="11425200" cy="52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Elaborada pela coordenação;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Supervisionada pela direção;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Aplicação com a permuta entre professores;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Correção agilizada;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Tabulação dos dados;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Análise coletiva dos resultados e do instrumental;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Devolutiva e correção </a:t>
            </a:r>
            <a:r>
              <a:rPr lang="pt-BR" sz="32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padrão</a:t>
            </a: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em sala.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71" name="Google Shape;571;g25bb7ca50bf_0_706"/>
          <p:cNvSpPr/>
          <p:nvPr/>
        </p:nvSpPr>
        <p:spPr>
          <a:xfrm>
            <a:off x="1800" y="304800"/>
            <a:ext cx="12192000" cy="11145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25bb7ca50bf_0_706"/>
          <p:cNvSpPr txBox="1"/>
          <p:nvPr/>
        </p:nvSpPr>
        <p:spPr>
          <a:xfrm>
            <a:off x="3529625" y="609750"/>
            <a:ext cx="54468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Avaliações Internas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5bb7ca50bf_0_6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78" name="Google Shape;578;g25bb7ca50bf_0_6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25bb7ca50bf_0_699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80" name="Google Shape;580;g25bb7ca50bf_0_699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81" name="Google Shape;581;g25bb7ca50bf_0_699"/>
          <p:cNvSpPr txBox="1"/>
          <p:nvPr/>
        </p:nvSpPr>
        <p:spPr>
          <a:xfrm>
            <a:off x="1456400" y="1617749"/>
            <a:ext cx="10176300" cy="4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None/>
            </a:pP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91012" lvl="0" indent="-45720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Divisão pelos Níveis de Aprendizagem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91012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Atendimento personalizado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91012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Elaboração de material complementar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611027" lvl="0" indent="-32639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None/>
            </a:pP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90519" lvl="0" indent="-343852" algn="l" rtl="0">
              <a:lnSpc>
                <a:spcPct val="150000"/>
              </a:lnSpc>
              <a:spcBef>
                <a:spcPts val="442"/>
              </a:spcBef>
              <a:spcAft>
                <a:spcPts val="0"/>
              </a:spcAft>
              <a:buNone/>
            </a:pP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343852" algn="l" rtl="0">
              <a:lnSpc>
                <a:spcPct val="150000"/>
              </a:lnSpc>
              <a:spcBef>
                <a:spcPts val="442"/>
              </a:spcBef>
              <a:spcAft>
                <a:spcPts val="0"/>
              </a:spcAft>
              <a:buNone/>
            </a:pP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343852" algn="l" rtl="0">
              <a:lnSpc>
                <a:spcPct val="150000"/>
              </a:lnSpc>
              <a:spcBef>
                <a:spcPts val="442"/>
              </a:spcBef>
              <a:spcAft>
                <a:spcPts val="0"/>
              </a:spcAft>
              <a:buNone/>
            </a:pP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90519" lvl="0" indent="-343852" algn="l" rtl="0">
              <a:lnSpc>
                <a:spcPct val="150000"/>
              </a:lnSpc>
              <a:spcBef>
                <a:spcPts val="442"/>
              </a:spcBef>
              <a:spcAft>
                <a:spcPts val="0"/>
              </a:spcAft>
              <a:buNone/>
            </a:pP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82" name="Google Shape;582;g25bb7ca50bf_0_699"/>
          <p:cNvSpPr/>
          <p:nvPr/>
        </p:nvSpPr>
        <p:spPr>
          <a:xfrm>
            <a:off x="0" y="0"/>
            <a:ext cx="12192000" cy="10194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25bb7ca50bf_0_699"/>
          <p:cNvSpPr txBox="1"/>
          <p:nvPr/>
        </p:nvSpPr>
        <p:spPr>
          <a:xfrm>
            <a:off x="3929600" y="275739"/>
            <a:ext cx="52299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Avaliações Internas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84" name="Google Shape;584;g25bb7ca50bf_0_699"/>
          <p:cNvSpPr/>
          <p:nvPr/>
        </p:nvSpPr>
        <p:spPr>
          <a:xfrm>
            <a:off x="1795500" y="945043"/>
            <a:ext cx="8601000" cy="6033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Arial"/>
              <a:buNone/>
            </a:pPr>
            <a:r>
              <a:rPr lang="pt-BR" sz="32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REENTURMAÇÃO, CONTRATURNO E REFORÇOS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bb7ca50bf_0_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5" name="Google Shape;115;g25bb7ca50bf_0_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5bb7ca50bf_0_32"/>
          <p:cNvSpPr txBox="1"/>
          <p:nvPr/>
        </p:nvSpPr>
        <p:spPr>
          <a:xfrm>
            <a:off x="1963978" y="4660"/>
            <a:ext cx="73170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pt-BR" sz="4400" b="1" i="0" u="none" strike="noStrike" cap="none">
                <a:solidFill>
                  <a:srgbClr val="0563C1"/>
                </a:solidFill>
                <a:latin typeface="Cairo"/>
                <a:ea typeface="Cairo"/>
                <a:cs typeface="Cairo"/>
                <a:sym typeface="Cairo"/>
              </a:rPr>
              <a:t>O desafio de aprendizagem</a:t>
            </a:r>
            <a:endParaRPr sz="1400" b="0" i="0" u="none" strike="noStrike" cap="none">
              <a:solidFill>
                <a:srgbClr val="0563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25bb7ca50bf_0_32"/>
          <p:cNvSpPr txBox="1"/>
          <p:nvPr/>
        </p:nvSpPr>
        <p:spPr>
          <a:xfrm>
            <a:off x="1361586" y="1763850"/>
            <a:ext cx="9650700" cy="3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Decisão Política;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Diagnóstico e orientação técnica;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Alfabetização na Idade Certa;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880"/>
              <a:buFont typeface="Arial"/>
              <a:buChar char="•"/>
            </a:pPr>
            <a:r>
              <a:rPr lang="pt-BR" sz="3600" b="1" i="0" u="none" strike="noStrike" cap="none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Incentivo e formação de professores.</a:t>
            </a:r>
            <a:endParaRPr sz="3600" b="1" i="0" u="none" strike="noStrike" cap="none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5bb7ca50bf_0_6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90" name="Google Shape;590;g25bb7ca50bf_0_6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25bb7ca50bf_0_692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592" name="Google Shape;592;g25bb7ca50bf_0_692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593" name="Google Shape;593;g25bb7ca50bf_0_6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01964"/>
            <a:ext cx="12192000" cy="60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25bb7ca50bf_0_692"/>
          <p:cNvSpPr/>
          <p:nvPr/>
        </p:nvSpPr>
        <p:spPr>
          <a:xfrm>
            <a:off x="0" y="-27700"/>
            <a:ext cx="12192000" cy="11424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25bb7ca50bf_0_692"/>
          <p:cNvSpPr txBox="1"/>
          <p:nvPr/>
        </p:nvSpPr>
        <p:spPr>
          <a:xfrm>
            <a:off x="3055350" y="290000"/>
            <a:ext cx="60813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Níveis de aprendizagem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5bb7ca50bf_0_6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01" name="Google Shape;601;g25bb7ca50bf_0_6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25bb7ca50bf_0_671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03" name="Google Shape;603;g25bb7ca50bf_0_671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04" name="Google Shape;604;g25bb7ca50bf_0_671"/>
          <p:cNvSpPr txBox="1"/>
          <p:nvPr/>
        </p:nvSpPr>
        <p:spPr>
          <a:xfrm>
            <a:off x="891246" y="1117328"/>
            <a:ext cx="109728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08000" lvl="0" indent="-469392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Construção coletiva;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08000" lvl="0" indent="-4693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Definição de metas audaciosas mas atingíveis;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08000" lvl="0" indent="-4693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560"/>
              <a:buFont typeface="Noto Sans Symbols"/>
              <a:buChar char="⮚"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Elaboração de estratégias de intervenção 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lvl="0" indent="0" algn="l" rtl="0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  - Professor;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lvl="0" indent="0" algn="l" rtl="0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  - Coordenação;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lvl="0" indent="0" algn="l" rtl="0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    - Direção.</a:t>
            </a:r>
            <a:endParaRPr sz="32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05" name="Google Shape;605;g25bb7ca50bf_0_671"/>
          <p:cNvPicPr preferRelativeResize="0"/>
          <p:nvPr/>
        </p:nvPicPr>
        <p:blipFill rotWithShape="1">
          <a:blip r:embed="rId4">
            <a:alphaModFix/>
          </a:blip>
          <a:srcRect r="21617" b="23189"/>
          <a:stretch/>
        </p:blipFill>
        <p:spPr>
          <a:xfrm>
            <a:off x="6873525" y="3156825"/>
            <a:ext cx="4860900" cy="3483300"/>
          </a:xfrm>
          <a:prstGeom prst="roundRect">
            <a:avLst>
              <a:gd name="adj" fmla="val 11318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algn="bl" rotWithShape="0">
              <a:srgbClr val="000000">
                <a:alpha val="49410"/>
              </a:srgbClr>
            </a:outerShdw>
          </a:effectLst>
        </p:spPr>
      </p:pic>
      <p:sp>
        <p:nvSpPr>
          <p:cNvPr id="606" name="Google Shape;606;g25bb7ca50bf_0_671"/>
          <p:cNvSpPr/>
          <p:nvPr/>
        </p:nvSpPr>
        <p:spPr>
          <a:xfrm>
            <a:off x="-125" y="0"/>
            <a:ext cx="12192000" cy="11172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25bb7ca50bf_0_671"/>
          <p:cNvSpPr txBox="1"/>
          <p:nvPr/>
        </p:nvSpPr>
        <p:spPr>
          <a:xfrm>
            <a:off x="1955699" y="330313"/>
            <a:ext cx="82806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Quadro de metas e plano de ação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bb7ca50bf_0_6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13" name="Google Shape;613;g25bb7ca50bf_0_6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25bb7ca50bf_0_68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15" name="Google Shape;615;g25bb7ca50bf_0_685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16" name="Google Shape;616;g25bb7ca50bf_0_685"/>
          <p:cNvSpPr txBox="1"/>
          <p:nvPr/>
        </p:nvSpPr>
        <p:spPr>
          <a:xfrm>
            <a:off x="712109" y="1128900"/>
            <a:ext cx="10972800" cy="4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508000" lvl="0" indent="-4572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Estruturada pela rede;</a:t>
            </a:r>
            <a:endParaRPr sz="2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080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Reconstrução coletiva;</a:t>
            </a:r>
            <a:endParaRPr sz="2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5080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Personalizada para atender a realidade da turma e seu respectivo nível de aprendizagem;</a:t>
            </a:r>
            <a:endParaRPr sz="2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Norteadora para plano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de aula;</a:t>
            </a:r>
            <a:endParaRPr sz="2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Flexível</a:t>
            </a:r>
            <a:endParaRPr sz="2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  <a:p>
            <a:pPr marL="614045" lvl="0" indent="-314960" algn="l" rtl="0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2800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17" name="Google Shape;617;g25bb7ca50bf_0_685"/>
          <p:cNvPicPr preferRelativeResize="0"/>
          <p:nvPr/>
        </p:nvPicPr>
        <p:blipFill rotWithShape="1">
          <a:blip r:embed="rId4">
            <a:alphaModFix/>
          </a:blip>
          <a:srcRect l="26772"/>
          <a:stretch/>
        </p:blipFill>
        <p:spPr>
          <a:xfrm>
            <a:off x="5187275" y="2771075"/>
            <a:ext cx="6837600" cy="3837600"/>
          </a:xfrm>
          <a:prstGeom prst="roundRect">
            <a:avLst>
              <a:gd name="adj" fmla="val 11943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618" name="Google Shape;618;g25bb7ca50bf_0_685"/>
          <p:cNvSpPr/>
          <p:nvPr/>
        </p:nvSpPr>
        <p:spPr>
          <a:xfrm>
            <a:off x="-125" y="0"/>
            <a:ext cx="12192000" cy="11145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25bb7ca50bf_0_685"/>
          <p:cNvSpPr txBox="1"/>
          <p:nvPr/>
        </p:nvSpPr>
        <p:spPr>
          <a:xfrm>
            <a:off x="2842402" y="292175"/>
            <a:ext cx="61026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Rotina da sala de aula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5bb7ca50bf_2_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25" name="Google Shape;625;g25bb7ca50bf_2_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25bb7ca50bf_2_51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27" name="Google Shape;627;g25bb7ca50bf_2_51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28" name="Google Shape;628;g25bb7ca50bf_2_51" descr="5 ano.png"/>
          <p:cNvPicPr preferRelativeResize="0"/>
          <p:nvPr/>
        </p:nvPicPr>
        <p:blipFill rotWithShape="1">
          <a:blip r:embed="rId4">
            <a:alphaModFix/>
          </a:blip>
          <a:srcRect t="13569"/>
          <a:stretch/>
        </p:blipFill>
        <p:spPr>
          <a:xfrm>
            <a:off x="114293" y="1324190"/>
            <a:ext cx="11948400" cy="53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25bb7ca50bf_2_51"/>
          <p:cNvSpPr/>
          <p:nvPr/>
        </p:nvSpPr>
        <p:spPr>
          <a:xfrm>
            <a:off x="-125" y="0"/>
            <a:ext cx="12192000" cy="11145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25bb7ca50bf_2_51"/>
          <p:cNvSpPr txBox="1"/>
          <p:nvPr/>
        </p:nvSpPr>
        <p:spPr>
          <a:xfrm>
            <a:off x="2954552" y="292175"/>
            <a:ext cx="62679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Modelo de rotina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5bb7ca50bf_2_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36" name="Google Shape;636;g25bb7ca50bf_2_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25bb7ca50bf_2_44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38" name="Google Shape;638;g25bb7ca50bf_2_44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39" name="Google Shape;639;g25bb7ca50bf_2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66664"/>
            <a:ext cx="12192000" cy="57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25bb7ca50bf_2_44"/>
          <p:cNvSpPr/>
          <p:nvPr/>
        </p:nvSpPr>
        <p:spPr>
          <a:xfrm>
            <a:off x="0" y="0"/>
            <a:ext cx="12192000" cy="11301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25bb7ca50bf_2_44"/>
          <p:cNvSpPr txBox="1"/>
          <p:nvPr/>
        </p:nvSpPr>
        <p:spPr>
          <a:xfrm>
            <a:off x="3361800" y="292175"/>
            <a:ext cx="54684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Tutoria pedagógica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5bb7ca50bf_0_6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47" name="Google Shape;647;g25bb7ca50bf_0_67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25bb7ca50bf_0_678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49" name="Google Shape;649;g25bb7ca50bf_0_678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50" name="Google Shape;650;g25bb7ca50bf_0_678" descr="F:\SEDUC\ARTES\Fachada_CEI.JPG"/>
          <p:cNvPicPr preferRelativeResize="0"/>
          <p:nvPr/>
        </p:nvPicPr>
        <p:blipFill rotWithShape="1">
          <a:blip r:embed="rId4">
            <a:alphaModFix/>
          </a:blip>
          <a:srcRect l="11884" r="13231"/>
          <a:stretch/>
        </p:blipFill>
        <p:spPr>
          <a:xfrm>
            <a:off x="324167" y="1471432"/>
            <a:ext cx="4230067" cy="22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5bb7ca50bf_0_678"/>
          <p:cNvPicPr preferRelativeResize="0"/>
          <p:nvPr/>
        </p:nvPicPr>
        <p:blipFill rotWithShape="1">
          <a:blip r:embed="rId5">
            <a:alphaModFix/>
          </a:blip>
          <a:srcRect l="3846"/>
          <a:stretch/>
        </p:blipFill>
        <p:spPr>
          <a:xfrm>
            <a:off x="324167" y="3895900"/>
            <a:ext cx="4213234" cy="25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25bb7ca50bf_0_678"/>
          <p:cNvSpPr txBox="1"/>
          <p:nvPr/>
        </p:nvSpPr>
        <p:spPr>
          <a:xfrm>
            <a:off x="4713878" y="1829896"/>
            <a:ext cx="7088400" cy="4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603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244061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pt-BR" sz="28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Sobral tem </a:t>
            </a:r>
            <a:r>
              <a:rPr lang="pt-BR" sz="2800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3</a:t>
            </a:r>
            <a:r>
              <a:rPr lang="pt-BR" sz="28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0 Centros de Educação Infantil (CEI);</a:t>
            </a: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  <a:p>
            <a:pPr marL="1066800" marR="0" lvl="0" indent="-314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603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  Universalizou o atendimento à pré-escola (4 e 5 anos);</a:t>
            </a: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  <a:p>
            <a:pPr marL="1066800" marR="0" lvl="0" indent="-314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603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  50% das crianças de 0 a 3 anos em creches – Sobral;</a:t>
            </a: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  <a:p>
            <a:pPr marL="1066800" marR="0" lvl="0" indent="-314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60350" marR="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BF7"/>
              </a:buClr>
              <a:buSzPts val="2240"/>
              <a:buFont typeface="Noto Sans Symbols"/>
              <a:buChar char="⮚"/>
            </a:pPr>
            <a:r>
              <a:rPr lang="pt-BR" sz="28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 No Brasil, a média de atendimento é 25%</a:t>
            </a:r>
            <a:endParaRPr sz="2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53" name="Google Shape;653;g25bb7ca50bf_0_678"/>
          <p:cNvSpPr/>
          <p:nvPr/>
        </p:nvSpPr>
        <p:spPr>
          <a:xfrm>
            <a:off x="-125" y="0"/>
            <a:ext cx="12192000" cy="11301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25bb7ca50bf_0_678"/>
          <p:cNvSpPr txBox="1"/>
          <p:nvPr/>
        </p:nvSpPr>
        <p:spPr>
          <a:xfrm>
            <a:off x="2438701" y="191850"/>
            <a:ext cx="7314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Centros de Educação Infantil</a:t>
            </a:r>
            <a:endParaRPr sz="44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5bb7ca50bf_2_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60" name="Google Shape;660;g25bb7ca50bf_2_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25bb7ca50bf_2_94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62" name="Google Shape;662;g25bb7ca50bf_2_94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63" name="Google Shape;663;g25bb7ca50bf_2_94" descr="Resultado de imagem para fotos escola de tempo integral sobral maria dorilene"/>
          <p:cNvPicPr preferRelativeResize="0"/>
          <p:nvPr/>
        </p:nvPicPr>
        <p:blipFill rotWithShape="1">
          <a:blip r:embed="rId4">
            <a:alphaModFix/>
          </a:blip>
          <a:srcRect r="5060" b="4223"/>
          <a:stretch/>
        </p:blipFill>
        <p:spPr>
          <a:xfrm>
            <a:off x="7784696" y="3964043"/>
            <a:ext cx="4083286" cy="271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25bb7ca50bf_2_94" descr="Resultado de imagem para fotos escola de tempo integral sobral maria dorile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695" y="1216760"/>
            <a:ext cx="4083286" cy="2719243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25bb7ca50bf_2_94"/>
          <p:cNvSpPr txBox="1"/>
          <p:nvPr/>
        </p:nvSpPr>
        <p:spPr>
          <a:xfrm>
            <a:off x="324018" y="2024955"/>
            <a:ext cx="7335300" cy="4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-209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300"/>
              <a:buFont typeface="PT Sans Narrow"/>
              <a:buChar char="•"/>
            </a:pPr>
            <a:r>
              <a:rPr lang="pt-BR" sz="32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  A Escola tem um plano de estudos diferenciado, com uma maior carga de trabalho em temas como Projeto de Vida, Protagonismo Juvenil, Introdução à Investigação e Capacitação Humana e competências socioemocionais.</a:t>
            </a:r>
            <a:endParaRPr sz="32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66" name="Google Shape;666;g25bb7ca50bf_2_94"/>
          <p:cNvSpPr/>
          <p:nvPr/>
        </p:nvSpPr>
        <p:spPr>
          <a:xfrm>
            <a:off x="-100" y="0"/>
            <a:ext cx="12192000" cy="10992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25bb7ca50bf_2_94"/>
          <p:cNvSpPr txBox="1"/>
          <p:nvPr/>
        </p:nvSpPr>
        <p:spPr>
          <a:xfrm>
            <a:off x="1281225" y="202750"/>
            <a:ext cx="9311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Escola Sobralense de Tempo Integral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5bb7ca50bf_2_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73" name="Google Shape;673;g25bb7ca50bf_2_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25bb7ca50bf_2_87"/>
          <p:cNvSpPr/>
          <p:nvPr/>
        </p:nvSpPr>
        <p:spPr>
          <a:xfrm>
            <a:off x="2751325" y="2378242"/>
            <a:ext cx="6918000" cy="125760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4400">
              <a:solidFill>
                <a:srgbClr val="FFFFFF"/>
              </a:solidFill>
              <a:latin typeface="Cairo Black"/>
              <a:ea typeface="Cairo Black"/>
              <a:cs typeface="Cairo Black"/>
              <a:sym typeface="Cairo Black"/>
            </a:endParaRPr>
          </a:p>
          <a:p>
            <a:pPr marL="0" lvl="0" indent="0" algn="ctr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FFFFFF"/>
                </a:solidFill>
                <a:latin typeface="Cairo Black"/>
                <a:ea typeface="Cairo Black"/>
                <a:cs typeface="Cairo Black"/>
                <a:sym typeface="Cairo Black"/>
              </a:rPr>
              <a:t>NOVOS DESAFIOS</a:t>
            </a:r>
            <a:endParaRPr sz="44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4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5bb7ca50bf_2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80" name="Google Shape;680;g25bb7ca50bf_2_1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25bb7ca50bf_2_119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82" name="Google Shape;682;g25bb7ca50bf_2_119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83" name="Google Shape;683;g25bb7ca50bf_2_119"/>
          <p:cNvSpPr/>
          <p:nvPr/>
        </p:nvSpPr>
        <p:spPr>
          <a:xfrm>
            <a:off x="-100" y="0"/>
            <a:ext cx="12192000" cy="10992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25bb7ca50bf_2_119"/>
          <p:cNvSpPr/>
          <p:nvPr/>
        </p:nvSpPr>
        <p:spPr>
          <a:xfrm>
            <a:off x="1891650" y="257250"/>
            <a:ext cx="8408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4400" b="0" i="0" u="none" strike="noStrike" cap="none">
                <a:solidFill>
                  <a:srgbClr val="FFFFFF"/>
                </a:solidFill>
                <a:latin typeface="Cairo Black"/>
                <a:ea typeface="Cairo Black"/>
                <a:cs typeface="Cairo Black"/>
                <a:sym typeface="Cairo Black"/>
              </a:rPr>
              <a:t>Novos Documentos Curriculares</a:t>
            </a:r>
            <a:endParaRPr sz="4400" b="0" i="0" u="none" strike="noStrike" cap="none">
              <a:solidFill>
                <a:srgbClr val="FFFFFF"/>
              </a:solidFill>
              <a:latin typeface="Cairo Black"/>
              <a:ea typeface="Cairo Black"/>
              <a:cs typeface="Cairo Black"/>
              <a:sym typeface="Cairo Black"/>
            </a:endParaRPr>
          </a:p>
        </p:txBody>
      </p:sp>
      <p:pic>
        <p:nvPicPr>
          <p:cNvPr id="685" name="Google Shape;685;g25bb7ca50bf_2_119" descr="Curriculo Portugu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013" y="1648261"/>
            <a:ext cx="2771180" cy="39236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40"/>
              </a:srgbClr>
            </a:outerShdw>
          </a:effectLst>
        </p:spPr>
      </p:pic>
      <p:pic>
        <p:nvPicPr>
          <p:cNvPr id="686" name="Google Shape;686;g25bb7ca50bf_2_119" descr="Curriculo Matemátic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2363" y="1657265"/>
            <a:ext cx="2764822" cy="39146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40"/>
              </a:srgbClr>
            </a:outerShdw>
          </a:effectLst>
        </p:spPr>
      </p:pic>
      <p:pic>
        <p:nvPicPr>
          <p:cNvPr id="687" name="Google Shape;687;g25bb7ca50bf_2_119" descr="Curriculo de Ciencia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8235" y="1657265"/>
            <a:ext cx="2767158" cy="39146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4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5bb7ca50bf_2_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93" name="Google Shape;693;g25bb7ca50bf_2_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25bb7ca50bf_2_7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95" name="Google Shape;695;g25bb7ca50bf_2_75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696" name="Google Shape;696;g25bb7ca50bf_2_75" descr="Seminario_Pisa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1450" y="263175"/>
            <a:ext cx="8327100" cy="64677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bb7ca50bf_0_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3" name="Google Shape;123;g25bb7ca50bf_0_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5bb7ca50bf_0_27"/>
          <p:cNvPicPr preferRelativeResize="0"/>
          <p:nvPr/>
        </p:nvPicPr>
        <p:blipFill rotWithShape="1">
          <a:blip r:embed="rId4">
            <a:alphaModFix/>
          </a:blip>
          <a:srcRect t="8242" b="8242"/>
          <a:stretch/>
        </p:blipFill>
        <p:spPr>
          <a:xfrm>
            <a:off x="0" y="-30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00000">
                <a:alpha val="49410"/>
              </a:srgbClr>
            </a:outerShdw>
          </a:effectLst>
        </p:spPr>
      </p:pic>
      <p:sp>
        <p:nvSpPr>
          <p:cNvPr id="125" name="Google Shape;125;g25bb7ca50bf_0_27"/>
          <p:cNvSpPr txBox="1"/>
          <p:nvPr/>
        </p:nvSpPr>
        <p:spPr>
          <a:xfrm>
            <a:off x="311151" y="0"/>
            <a:ext cx="11015100" cy="2554500"/>
          </a:xfrm>
          <a:prstGeom prst="rect">
            <a:avLst/>
          </a:prstGeom>
          <a:noFill/>
          <a:ln>
            <a:noFill/>
          </a:ln>
          <a:effectLst>
            <a:outerShdw blurRad="242888" dist="9525" algn="bl" rotWithShape="0">
              <a:srgbClr val="000000"/>
            </a:outerShdw>
          </a:effectLst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pt-BR" sz="5300" b="1" i="0" u="none" strike="noStrike" cap="none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Definição de objetivos </a:t>
            </a:r>
            <a:endParaRPr sz="1900" b="0" i="0" u="none" strike="noStrike" cap="none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pt-BR" sz="5300" b="1" i="0" u="none" strike="noStrike" cap="none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claros e direitos </a:t>
            </a:r>
            <a:endParaRPr sz="1900" b="0" i="0" u="none" strike="noStrike" cap="none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pt-BR" sz="5300" b="1" i="0" u="none" strike="noStrike" cap="none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 aprendizagem</a:t>
            </a:r>
            <a:endParaRPr sz="5300" b="0" i="0" u="none" strike="noStrike" cap="none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6" name="Google Shape;126;g25bb7ca50bf_0_27"/>
          <p:cNvSpPr txBox="1"/>
          <p:nvPr/>
        </p:nvSpPr>
        <p:spPr>
          <a:xfrm>
            <a:off x="1" y="5097800"/>
            <a:ext cx="2760300" cy="178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2060"/>
                </a:solidFill>
                <a:latin typeface="Overlock"/>
                <a:ea typeface="Overlock"/>
                <a:cs typeface="Overlock"/>
                <a:sym typeface="Overlock"/>
              </a:rPr>
              <a:t>Meta 1: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2060"/>
                </a:solidFill>
                <a:latin typeface="Overlock"/>
                <a:ea typeface="Overlock"/>
                <a:cs typeface="Overlock"/>
                <a:sym typeface="Overlock"/>
              </a:rPr>
              <a:t>Alfabetização na idade certa (1º e 2º ano - </a:t>
            </a:r>
            <a:endParaRPr sz="2100" b="0" i="0" u="none" strike="noStrike" cap="none">
              <a:solidFill>
                <a:srgbClr val="00206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2060"/>
                </a:solidFill>
                <a:latin typeface="Overlock"/>
                <a:ea typeface="Overlock"/>
                <a:cs typeface="Overlock"/>
                <a:sym typeface="Overlock"/>
              </a:rPr>
              <a:t>6 e 7 anos de idade)</a:t>
            </a:r>
            <a:endParaRPr sz="1900" b="0" i="0" u="none" strike="noStrike" cap="none">
              <a:solidFill>
                <a:srgbClr val="00206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7" name="Google Shape;127;g25bb7ca50bf_0_27"/>
          <p:cNvSpPr txBox="1"/>
          <p:nvPr/>
        </p:nvSpPr>
        <p:spPr>
          <a:xfrm>
            <a:off x="2733233" y="5097800"/>
            <a:ext cx="2760300" cy="17853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FF00"/>
                </a:solidFill>
                <a:latin typeface="Overlock"/>
                <a:ea typeface="Overlock"/>
                <a:cs typeface="Overlock"/>
                <a:sym typeface="Overlock"/>
              </a:rPr>
              <a:t>Meta 2:</a:t>
            </a:r>
            <a:r>
              <a:rPr lang="pt-BR" sz="2400" b="0" i="0" u="none" strike="noStrike" cap="none">
                <a:solidFill>
                  <a:srgbClr val="FFFF00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2400" b="0" i="0" u="none" strike="noStrike" cap="none">
              <a:solidFill>
                <a:srgbClr val="FFFF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FFFF00"/>
                </a:solidFill>
                <a:latin typeface="Overlock"/>
                <a:ea typeface="Overlock"/>
                <a:cs typeface="Overlock"/>
                <a:sym typeface="Overlock"/>
              </a:rPr>
              <a:t>Alfabetização de estudantes do 3º ao 5º </a:t>
            </a:r>
            <a:r>
              <a:rPr lang="pt-BR" sz="1600" b="0" i="0" u="none" strike="noStrike" cap="none">
                <a:solidFill>
                  <a:srgbClr val="FFFF00"/>
                </a:solidFill>
                <a:latin typeface="Overlock"/>
                <a:ea typeface="Overlock"/>
                <a:cs typeface="Overlock"/>
                <a:sym typeface="Overlock"/>
              </a:rPr>
              <a:t>(defasados e não defasados)</a:t>
            </a:r>
            <a:endParaRPr sz="1600" b="0" i="0" u="none" strike="noStrike" cap="none">
              <a:solidFill>
                <a:srgbClr val="FFFF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8" name="Google Shape;128;g25bb7ca50bf_0_27"/>
          <p:cNvSpPr txBox="1"/>
          <p:nvPr/>
        </p:nvSpPr>
        <p:spPr>
          <a:xfrm>
            <a:off x="5496333" y="5097800"/>
            <a:ext cx="3038700" cy="178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Meta 3: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Proficiência em Língua Portuguesa e Matemática (alunos já alfabetizados do 3º ao 9º)</a:t>
            </a:r>
            <a:endParaRPr sz="19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9" name="Google Shape;129;g25bb7ca50bf_0_27"/>
          <p:cNvSpPr txBox="1"/>
          <p:nvPr/>
        </p:nvSpPr>
        <p:spPr>
          <a:xfrm>
            <a:off x="8537833" y="5097799"/>
            <a:ext cx="3656400" cy="17853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Meta 4: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Ampliação da matrícula de Educação Infantil (0 a 3 anos)  e melhoria da qualidade de ensino</a:t>
            </a:r>
            <a:endParaRPr sz="1900" b="0" i="0" u="none" strike="noStrike" cap="non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5bb7ca50bf_2_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02" name="Google Shape;702;g25bb7ca50bf_2_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25bb7ca50bf_2_68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04" name="Google Shape;704;g25bb7ca50bf_2_68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05" name="Google Shape;705;g25bb7ca50bf_2_68"/>
          <p:cNvSpPr/>
          <p:nvPr/>
        </p:nvSpPr>
        <p:spPr>
          <a:xfrm>
            <a:off x="0" y="-107150"/>
            <a:ext cx="12268500" cy="1251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472" y="1285860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25bb7ca50bf_2_68"/>
          <p:cNvSpPr txBox="1"/>
          <p:nvPr/>
        </p:nvSpPr>
        <p:spPr>
          <a:xfrm>
            <a:off x="2621027" y="1417723"/>
            <a:ext cx="164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melhores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g25bb7ca50bf_2_68" descr="2000px-Flag_of_Brazil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0723" y="3857628"/>
            <a:ext cx="714380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1667" y="5429264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25bb7ca50bf_2_68"/>
          <p:cNvSpPr txBox="1"/>
          <p:nvPr/>
        </p:nvSpPr>
        <p:spPr>
          <a:xfrm>
            <a:off x="2707496" y="5544394"/>
            <a:ext cx="13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piores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g25bb7ca50bf_2_68"/>
          <p:cNvSpPr txBox="1"/>
          <p:nvPr/>
        </p:nvSpPr>
        <p:spPr>
          <a:xfrm>
            <a:off x="586936" y="1214422"/>
            <a:ext cx="1182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530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25bb7ca50bf_2_68"/>
          <p:cNvSpPr txBox="1"/>
          <p:nvPr/>
        </p:nvSpPr>
        <p:spPr>
          <a:xfrm>
            <a:off x="777438" y="2000240"/>
            <a:ext cx="97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493</a:t>
            </a:r>
            <a:endParaRPr sz="2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g25bb7ca50bf_2_68"/>
          <p:cNvSpPr txBox="1"/>
          <p:nvPr/>
        </p:nvSpPr>
        <p:spPr>
          <a:xfrm>
            <a:off x="872688" y="3786190"/>
            <a:ext cx="86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407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25bb7ca50bf_2_68"/>
          <p:cNvSpPr txBox="1"/>
          <p:nvPr/>
        </p:nvSpPr>
        <p:spPr>
          <a:xfrm>
            <a:off x="967939" y="5500702"/>
            <a:ext cx="7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315</a:t>
            </a:r>
            <a:endParaRPr sz="1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5" name="Google Shape;715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8767" y="2928934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g25bb7ca50bf_2_68"/>
          <p:cNvSpPr txBox="1"/>
          <p:nvPr/>
        </p:nvSpPr>
        <p:spPr>
          <a:xfrm>
            <a:off x="2699189" y="3024446"/>
            <a:ext cx="1243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Média 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Sobral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571744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g25bb7ca50bf_2_68"/>
          <p:cNvSpPr txBox="1"/>
          <p:nvPr/>
        </p:nvSpPr>
        <p:spPr>
          <a:xfrm>
            <a:off x="6632313" y="2714620"/>
            <a:ext cx="164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melhores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9" name="Google Shape;719;g25bb7ca50bf_2_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6845" y="2143116"/>
            <a:ext cx="1258813" cy="42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g25bb7ca50bf_2_68" descr="2000px-Flag_of_Brazil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4214818"/>
            <a:ext cx="714380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5643578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25bb7ca50bf_2_68"/>
          <p:cNvSpPr txBox="1"/>
          <p:nvPr/>
        </p:nvSpPr>
        <p:spPr>
          <a:xfrm>
            <a:off x="6675105" y="5906564"/>
            <a:ext cx="13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piores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25bb7ca50bf_2_68"/>
          <p:cNvSpPr txBox="1"/>
          <p:nvPr/>
        </p:nvSpPr>
        <p:spPr>
          <a:xfrm>
            <a:off x="4471244" y="2000240"/>
            <a:ext cx="1182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490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25bb7ca50bf_2_68"/>
          <p:cNvSpPr txBox="1"/>
          <p:nvPr/>
        </p:nvSpPr>
        <p:spPr>
          <a:xfrm>
            <a:off x="4661745" y="2500306"/>
            <a:ext cx="97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482</a:t>
            </a:r>
            <a:endParaRPr sz="2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25bb7ca50bf_2_68"/>
          <p:cNvSpPr txBox="1"/>
          <p:nvPr/>
        </p:nvSpPr>
        <p:spPr>
          <a:xfrm>
            <a:off x="4476739" y="4572008"/>
            <a:ext cx="118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375,3</a:t>
            </a:r>
            <a:endParaRPr sz="2400" b="1" i="0" u="none" strike="noStrike" cap="non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25bb7ca50bf_2_68"/>
          <p:cNvSpPr txBox="1"/>
          <p:nvPr/>
        </p:nvSpPr>
        <p:spPr>
          <a:xfrm>
            <a:off x="4852247" y="5857892"/>
            <a:ext cx="7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261</a:t>
            </a:r>
            <a:endParaRPr sz="1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749" y="4714884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g25bb7ca50bf_2_68"/>
          <p:cNvSpPr txBox="1"/>
          <p:nvPr/>
        </p:nvSpPr>
        <p:spPr>
          <a:xfrm>
            <a:off x="6675607" y="4773167"/>
            <a:ext cx="118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Média 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Sobral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9321" y="2357430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g25bb7ca50bf_2_68"/>
          <p:cNvSpPr txBox="1"/>
          <p:nvPr/>
        </p:nvSpPr>
        <p:spPr>
          <a:xfrm>
            <a:off x="10382280" y="2502988"/>
            <a:ext cx="164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melhores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1" name="Google Shape;731;g25bb7ca50bf_2_68" descr="2000px-Flag_of_Brazil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6027" y="4071942"/>
            <a:ext cx="714380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1496" y="5214950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25bb7ca50bf_2_68"/>
          <p:cNvSpPr txBox="1"/>
          <p:nvPr/>
        </p:nvSpPr>
        <p:spPr>
          <a:xfrm>
            <a:off x="10387713" y="5377591"/>
            <a:ext cx="13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piores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g25bb7ca50bf_2_68"/>
          <p:cNvSpPr txBox="1"/>
          <p:nvPr/>
        </p:nvSpPr>
        <p:spPr>
          <a:xfrm>
            <a:off x="8286765" y="1214422"/>
            <a:ext cx="1182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493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g25bb7ca50bf_2_68"/>
          <p:cNvSpPr txBox="1"/>
          <p:nvPr/>
        </p:nvSpPr>
        <p:spPr>
          <a:xfrm>
            <a:off x="8477267" y="2428868"/>
            <a:ext cx="97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488</a:t>
            </a:r>
            <a:endParaRPr sz="2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g25bb7ca50bf_2_68"/>
          <p:cNvSpPr txBox="1"/>
          <p:nvPr/>
        </p:nvSpPr>
        <p:spPr>
          <a:xfrm>
            <a:off x="8572517" y="4000504"/>
            <a:ext cx="86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401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g25bb7ca50bf_2_68"/>
          <p:cNvSpPr txBox="1"/>
          <p:nvPr/>
        </p:nvSpPr>
        <p:spPr>
          <a:xfrm>
            <a:off x="8667768" y="5286388"/>
            <a:ext cx="7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336</a:t>
            </a:r>
            <a:endParaRPr sz="1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g25bb7ca50bf_2_68" descr="Brasao_sob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427" y="3143248"/>
            <a:ext cx="448657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25bb7ca50bf_2_68"/>
          <p:cNvSpPr txBox="1"/>
          <p:nvPr/>
        </p:nvSpPr>
        <p:spPr>
          <a:xfrm>
            <a:off x="10422551" y="3264099"/>
            <a:ext cx="123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Média 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Sobral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g25bb7ca50bf_2_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0723" y="2071678"/>
            <a:ext cx="1258813" cy="42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5bb7ca50bf_2_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027" y="1357298"/>
            <a:ext cx="1258813" cy="42862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25bb7ca50bf_2_68"/>
          <p:cNvSpPr txBox="1"/>
          <p:nvPr/>
        </p:nvSpPr>
        <p:spPr>
          <a:xfrm>
            <a:off x="4667240" y="4324657"/>
            <a:ext cx="86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377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g25bb7ca50bf_2_68"/>
          <p:cNvSpPr txBox="1"/>
          <p:nvPr/>
        </p:nvSpPr>
        <p:spPr>
          <a:xfrm>
            <a:off x="340247" y="2967335"/>
            <a:ext cx="138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427,42</a:t>
            </a:r>
            <a:endParaRPr sz="24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g25bb7ca50bf_2_68"/>
          <p:cNvSpPr txBox="1"/>
          <p:nvPr/>
        </p:nvSpPr>
        <p:spPr>
          <a:xfrm>
            <a:off x="4206462" y="415333"/>
            <a:ext cx="3048000" cy="584700"/>
          </a:xfrm>
          <a:prstGeom prst="rect">
            <a:avLst/>
          </a:prstGeom>
          <a:solidFill>
            <a:srgbClr val="953734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g25bb7ca50bf_2_68"/>
          <p:cNvSpPr txBox="1"/>
          <p:nvPr/>
        </p:nvSpPr>
        <p:spPr>
          <a:xfrm>
            <a:off x="8551087" y="390203"/>
            <a:ext cx="2095500" cy="5847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g25bb7ca50bf_2_68"/>
          <p:cNvSpPr txBox="1"/>
          <p:nvPr/>
        </p:nvSpPr>
        <p:spPr>
          <a:xfrm>
            <a:off x="8040076" y="3181649"/>
            <a:ext cx="138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411,16</a:t>
            </a:r>
            <a:endParaRPr sz="2400" b="1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7" name="Google Shape;747;g25bb7ca50bf_2_68"/>
          <p:cNvCxnSpPr/>
          <p:nvPr/>
        </p:nvCxnSpPr>
        <p:spPr>
          <a:xfrm rot="5400000" flipH="1">
            <a:off x="-866784" y="3560008"/>
            <a:ext cx="5500800" cy="95100"/>
          </a:xfrm>
          <a:prstGeom prst="straightConnector1">
            <a:avLst/>
          </a:prstGeom>
          <a:noFill/>
          <a:ln w="889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8" name="Google Shape;748;g25bb7ca50bf_2_68"/>
          <p:cNvCxnSpPr/>
          <p:nvPr/>
        </p:nvCxnSpPr>
        <p:spPr>
          <a:xfrm rot="5400000" flipH="1">
            <a:off x="3017523" y="3560008"/>
            <a:ext cx="5500800" cy="95100"/>
          </a:xfrm>
          <a:prstGeom prst="straightConnector1">
            <a:avLst/>
          </a:prstGeom>
          <a:noFill/>
          <a:ln w="889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9" name="Google Shape;749;g25bb7ca50bf_2_68"/>
          <p:cNvCxnSpPr/>
          <p:nvPr/>
        </p:nvCxnSpPr>
        <p:spPr>
          <a:xfrm rot="5400000" flipH="1">
            <a:off x="6833045" y="3560008"/>
            <a:ext cx="5500800" cy="95100"/>
          </a:xfrm>
          <a:prstGeom prst="straightConnector1">
            <a:avLst/>
          </a:prstGeom>
          <a:noFill/>
          <a:ln w="889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50" name="Google Shape;750;g25bb7ca50bf_2_68"/>
          <p:cNvSpPr txBox="1"/>
          <p:nvPr/>
        </p:nvSpPr>
        <p:spPr>
          <a:xfrm>
            <a:off x="237949" y="415333"/>
            <a:ext cx="3048000" cy="5847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Leitura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5bb7ca50bf_2_1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56" name="Google Shape;756;g25bb7ca50bf_2_1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25bb7ca50bf_2_179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58" name="Google Shape;758;g25bb7ca50bf_2_179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759" name="Google Shape;759;g25bb7ca50bf_2_179"/>
          <p:cNvPicPr preferRelativeResize="0"/>
          <p:nvPr/>
        </p:nvPicPr>
        <p:blipFill rotWithShape="1">
          <a:blip r:embed="rId4">
            <a:alphaModFix/>
          </a:blip>
          <a:srcRect l="18788" t="8434" r="19099" b="17644"/>
          <a:stretch/>
        </p:blipFill>
        <p:spPr>
          <a:xfrm>
            <a:off x="0" y="997295"/>
            <a:ext cx="12192000" cy="5685991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0" name="Google Shape;760;g25bb7ca50bf_2_179"/>
          <p:cNvSpPr/>
          <p:nvPr/>
        </p:nvSpPr>
        <p:spPr>
          <a:xfrm>
            <a:off x="-100" y="-66475"/>
            <a:ext cx="12192000" cy="10983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25bb7ca50bf_2_179"/>
          <p:cNvSpPr txBox="1"/>
          <p:nvPr/>
        </p:nvSpPr>
        <p:spPr>
          <a:xfrm>
            <a:off x="3471301" y="45950"/>
            <a:ext cx="5249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Currículo de Ciências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5bb7ca50bf_2_1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67" name="Google Shape;767;g25bb7ca50bf_2_1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g25bb7ca50bf_2_187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69" name="Google Shape;769;g25bb7ca50bf_2_187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70" name="Google Shape;770;g25bb7ca50bf_2_187"/>
          <p:cNvSpPr txBox="1"/>
          <p:nvPr/>
        </p:nvSpPr>
        <p:spPr>
          <a:xfrm>
            <a:off x="351683" y="1449441"/>
            <a:ext cx="10888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400" b="0" i="0" u="none" strike="noStrike" cap="none">
                <a:solidFill>
                  <a:srgbClr val="000099"/>
                </a:solidFill>
                <a:latin typeface="Cairo"/>
                <a:ea typeface="Cairo"/>
                <a:cs typeface="Cairo"/>
                <a:sym typeface="Cairo"/>
              </a:rPr>
              <a:t>Sobral inicia a escrita de um novo documento curricular para a disciplina de ciências, olhando para currículos internacionais e nacionais, a saber, a BNCC. </a:t>
            </a:r>
            <a:endParaRPr sz="1800" b="0" i="0" u="none" strike="noStrike" cap="none">
              <a:solidFill>
                <a:srgbClr val="000099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771" name="Google Shape;771;g25bb7ca50bf_2_187"/>
          <p:cNvPicPr preferRelativeResize="0"/>
          <p:nvPr/>
        </p:nvPicPr>
        <p:blipFill rotWithShape="1">
          <a:blip r:embed="rId4">
            <a:alphaModFix/>
          </a:blip>
          <a:srcRect l="6759" r="8430"/>
          <a:stretch/>
        </p:blipFill>
        <p:spPr>
          <a:xfrm>
            <a:off x="5523650" y="2622661"/>
            <a:ext cx="6206700" cy="398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19050" algn="bl" rotWithShape="0">
              <a:srgbClr val="000000">
                <a:alpha val="49410"/>
              </a:srgbClr>
            </a:outerShdw>
          </a:effectLst>
        </p:spPr>
      </p:pic>
      <p:sp>
        <p:nvSpPr>
          <p:cNvPr id="772" name="Google Shape;772;g25bb7ca50bf_2_187"/>
          <p:cNvSpPr/>
          <p:nvPr/>
        </p:nvSpPr>
        <p:spPr>
          <a:xfrm>
            <a:off x="-100" y="0"/>
            <a:ext cx="12192000" cy="10992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25bb7ca50bf_2_187"/>
          <p:cNvSpPr txBox="1"/>
          <p:nvPr/>
        </p:nvSpPr>
        <p:spPr>
          <a:xfrm>
            <a:off x="2261250" y="54100"/>
            <a:ext cx="7669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Currículo de ciências na prática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g25bb7ca50bf_2_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83" y="2595417"/>
            <a:ext cx="5566500" cy="4040400"/>
          </a:xfrm>
          <a:prstGeom prst="round2DiagRect">
            <a:avLst>
              <a:gd name="adj1" fmla="val 16667"/>
              <a:gd name="adj2" fmla="val 0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19050" algn="bl" rotWithShape="0">
              <a:srgbClr val="000000">
                <a:alpha val="4941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5bb7ca50bf_2_2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80" name="Google Shape;780;g25bb7ca50bf_2_20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25bb7ca50bf_2_20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82" name="Google Shape;782;g25bb7ca50bf_2_205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783" name="Google Shape;783;g25bb7ca50bf_2_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605" y="1926483"/>
            <a:ext cx="5037940" cy="438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25bb7ca50bf_2_2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8375" y="1926483"/>
            <a:ext cx="3330176" cy="215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5bb7ca50bf_2_205"/>
          <p:cNvPicPr preferRelativeResize="0"/>
          <p:nvPr/>
        </p:nvPicPr>
        <p:blipFill rotWithShape="1">
          <a:blip r:embed="rId6">
            <a:alphaModFix/>
          </a:blip>
          <a:srcRect l="11327" r="10443"/>
          <a:stretch/>
        </p:blipFill>
        <p:spPr>
          <a:xfrm>
            <a:off x="8728369" y="2613891"/>
            <a:ext cx="3330176" cy="274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25bb7ca50bf_2_205"/>
          <p:cNvPicPr preferRelativeResize="0"/>
          <p:nvPr/>
        </p:nvPicPr>
        <p:blipFill rotWithShape="1">
          <a:blip r:embed="rId7">
            <a:alphaModFix/>
          </a:blip>
          <a:srcRect l="6618" r="15152"/>
          <a:stretch/>
        </p:blipFill>
        <p:spPr>
          <a:xfrm>
            <a:off x="5308363" y="4195260"/>
            <a:ext cx="3330188" cy="2113176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g25bb7ca50bf_2_205"/>
          <p:cNvSpPr/>
          <p:nvPr/>
        </p:nvSpPr>
        <p:spPr>
          <a:xfrm>
            <a:off x="-100" y="0"/>
            <a:ext cx="12192000" cy="11301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25bb7ca50bf_2_205"/>
          <p:cNvSpPr txBox="1"/>
          <p:nvPr/>
        </p:nvSpPr>
        <p:spPr>
          <a:xfrm>
            <a:off x="2238150" y="54100"/>
            <a:ext cx="7715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Currículo de ciências na prática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5bb7ca50bf_2_2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94" name="Google Shape;794;g25bb7ca50bf_2_2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25bb7ca50bf_2_217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96" name="Google Shape;796;g25bb7ca50bf_2_217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797" name="Google Shape;797;g25bb7ca50bf_2_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927" y="1838133"/>
            <a:ext cx="4065000" cy="2296500"/>
          </a:xfrm>
          <a:prstGeom prst="snip1Rect">
            <a:avLst>
              <a:gd name="adj" fmla="val 16667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8" name="Google Shape;798;g25bb7ca50bf_2_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9931" y="1912594"/>
            <a:ext cx="6606000" cy="4706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19050" algn="bl" rotWithShape="0">
              <a:srgbClr val="000000">
                <a:alpha val="49410"/>
              </a:srgbClr>
            </a:outerShdw>
          </a:effectLst>
        </p:spPr>
      </p:pic>
      <p:sp>
        <p:nvSpPr>
          <p:cNvPr id="799" name="Google Shape;799;g25bb7ca50bf_2_217"/>
          <p:cNvSpPr/>
          <p:nvPr/>
        </p:nvSpPr>
        <p:spPr>
          <a:xfrm>
            <a:off x="5915980" y="1117914"/>
            <a:ext cx="52137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25bb7ca50bf_2_217"/>
          <p:cNvSpPr/>
          <p:nvPr/>
        </p:nvSpPr>
        <p:spPr>
          <a:xfrm>
            <a:off x="364927" y="1092113"/>
            <a:ext cx="52137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25bb7ca50bf_2_217"/>
          <p:cNvSpPr txBox="1"/>
          <p:nvPr/>
        </p:nvSpPr>
        <p:spPr>
          <a:xfrm>
            <a:off x="6410035" y="1100520"/>
            <a:ext cx="4079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pt-BR" sz="2800" b="1" i="0" u="none" strike="noStrike" cap="none">
                <a:solidFill>
                  <a:srgbClr val="2020BA"/>
                </a:solidFill>
                <a:latin typeface="Cairo"/>
                <a:ea typeface="Cairo"/>
                <a:cs typeface="Cairo"/>
                <a:sym typeface="Cairo"/>
              </a:rPr>
              <a:t>ETI Maria Dias Ibiapina</a:t>
            </a:r>
            <a:endParaRPr sz="2800" b="0" i="0" u="none" strike="noStrike" cap="none">
              <a:solidFill>
                <a:srgbClr val="2020BA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02" name="Google Shape;802;g25bb7ca50bf_2_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927" y="4268578"/>
            <a:ext cx="4065000" cy="2352600"/>
          </a:xfrm>
          <a:prstGeom prst="snip1Rect">
            <a:avLst>
              <a:gd name="adj" fmla="val 16667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3" name="Google Shape;803;g25bb7ca50bf_2_217"/>
          <p:cNvSpPr/>
          <p:nvPr/>
        </p:nvSpPr>
        <p:spPr>
          <a:xfrm>
            <a:off x="150" y="0"/>
            <a:ext cx="12192000" cy="10764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25bb7ca50bf_2_217"/>
          <p:cNvSpPr txBox="1"/>
          <p:nvPr/>
        </p:nvSpPr>
        <p:spPr>
          <a:xfrm>
            <a:off x="4386000" y="37075"/>
            <a:ext cx="3420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Laboratórios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25bb7ca50bf_2_217"/>
          <p:cNvSpPr txBox="1"/>
          <p:nvPr/>
        </p:nvSpPr>
        <p:spPr>
          <a:xfrm>
            <a:off x="364925" y="1076450"/>
            <a:ext cx="502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pt-BR" sz="2800" b="1" i="0" u="none" strike="noStrike" cap="none">
                <a:solidFill>
                  <a:srgbClr val="2020BA"/>
                </a:solidFill>
                <a:latin typeface="Cairo"/>
                <a:ea typeface="Cairo"/>
                <a:cs typeface="Cairo"/>
                <a:sym typeface="Cairo"/>
              </a:rPr>
              <a:t>Palácio de Ciências e Línguas</a:t>
            </a:r>
            <a:endParaRPr sz="2800" b="0" i="0" u="none" strike="noStrike" cap="none">
              <a:solidFill>
                <a:srgbClr val="2020BA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5bb7ca50bf_2_2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11" name="Google Shape;811;g25bb7ca50bf_2_2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g25bb7ca50bf_2_224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13" name="Google Shape;813;g25bb7ca50bf_2_224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14" name="Google Shape;814;g25bb7ca50bf_2_224"/>
          <p:cNvSpPr/>
          <p:nvPr/>
        </p:nvSpPr>
        <p:spPr>
          <a:xfrm>
            <a:off x="568099" y="1092113"/>
            <a:ext cx="3542100" cy="702000"/>
          </a:xfrm>
          <a:prstGeom prst="roundRect">
            <a:avLst>
              <a:gd name="adj" fmla="val 16667"/>
            </a:avLst>
          </a:prstGeom>
          <a:solidFill>
            <a:srgbClr val="FBB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25bb7ca50bf_2_224"/>
          <p:cNvSpPr txBox="1"/>
          <p:nvPr/>
        </p:nvSpPr>
        <p:spPr>
          <a:xfrm>
            <a:off x="735290" y="1216201"/>
            <a:ext cx="32076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0070C0"/>
                </a:solidFill>
                <a:latin typeface="Cairo"/>
                <a:ea typeface="Cairo"/>
                <a:cs typeface="Cairo"/>
                <a:sym typeface="Cairo"/>
              </a:rPr>
              <a:t>Anos Iniciais</a:t>
            </a:r>
            <a:endParaRPr sz="4400" b="1">
              <a:solidFill>
                <a:srgbClr val="0070C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16" name="Google Shape;816;g25bb7ca50bf_2_224" descr="Imagem relacionada"/>
          <p:cNvPicPr preferRelativeResize="0"/>
          <p:nvPr/>
        </p:nvPicPr>
        <p:blipFill rotWithShape="1">
          <a:blip r:embed="rId4">
            <a:alphaModFix/>
          </a:blip>
          <a:srcRect l="8592" t="29881" r="5482" b="5883"/>
          <a:stretch/>
        </p:blipFill>
        <p:spPr>
          <a:xfrm>
            <a:off x="588849" y="2009512"/>
            <a:ext cx="11014302" cy="4551858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g25bb7ca50bf_2_224"/>
          <p:cNvSpPr/>
          <p:nvPr/>
        </p:nvSpPr>
        <p:spPr>
          <a:xfrm>
            <a:off x="-100" y="0"/>
            <a:ext cx="12192000" cy="10920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g25bb7ca50bf_2_224"/>
          <p:cNvSpPr txBox="1"/>
          <p:nvPr/>
        </p:nvSpPr>
        <p:spPr>
          <a:xfrm>
            <a:off x="2015250" y="90350"/>
            <a:ext cx="8161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Competências Socioemocionais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5bb7ca50bf_2_1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24" name="Google Shape;824;g25bb7ca50bf_2_1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g25bb7ca50bf_2_198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26" name="Google Shape;826;g25bb7ca50bf_2_198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27" name="Google Shape;827;g25bb7ca50bf_2_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g25bb7ca50bf_2_198"/>
          <p:cNvSpPr/>
          <p:nvPr/>
        </p:nvSpPr>
        <p:spPr>
          <a:xfrm>
            <a:off x="-100" y="0"/>
            <a:ext cx="12192000" cy="11145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25bb7ca50bf_2_198"/>
          <p:cNvSpPr txBox="1"/>
          <p:nvPr/>
        </p:nvSpPr>
        <p:spPr>
          <a:xfrm>
            <a:off x="417975" y="90350"/>
            <a:ext cx="10174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1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Competências Socioemocionais nas escolas</a:t>
            </a:r>
            <a:endParaRPr sz="4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5bb7ca50bf_2_2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35" name="Google Shape;835;g25bb7ca50bf_2_2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25bb7ca50bf_2_258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37" name="Google Shape;837;g25bb7ca50bf_2_258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38" name="Google Shape;838;g25bb7ca50bf_2_258"/>
          <p:cNvPicPr preferRelativeResize="0"/>
          <p:nvPr/>
        </p:nvPicPr>
        <p:blipFill rotWithShape="1">
          <a:blip r:embed="rId4">
            <a:alphaModFix/>
          </a:blip>
          <a:srcRect l="625" t="21055" r="168" b="24776"/>
          <a:stretch/>
        </p:blipFill>
        <p:spPr>
          <a:xfrm>
            <a:off x="-100" y="734225"/>
            <a:ext cx="12209100" cy="61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5bb7ca50bf_2_258"/>
          <p:cNvSpPr/>
          <p:nvPr/>
        </p:nvSpPr>
        <p:spPr>
          <a:xfrm>
            <a:off x="-100" y="0"/>
            <a:ext cx="12192000" cy="11301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g25bb7ca50bf_2_258"/>
          <p:cNvSpPr txBox="1"/>
          <p:nvPr/>
        </p:nvSpPr>
        <p:spPr>
          <a:xfrm>
            <a:off x="603750" y="142000"/>
            <a:ext cx="101553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1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Competências Socioemocionais nas escolas</a:t>
            </a:r>
            <a:endParaRPr sz="4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5bb7ca50bf_2_2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46" name="Google Shape;846;g25bb7ca50bf_2_2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g25bb7ca50bf_2_268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48" name="Google Shape;848;g25bb7ca50bf_2_268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49" name="Google Shape;849;g25bb7ca50bf_2_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9" cy="69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g25bb7ca50bf_2_268"/>
          <p:cNvSpPr/>
          <p:nvPr/>
        </p:nvSpPr>
        <p:spPr>
          <a:xfrm>
            <a:off x="-100" y="0"/>
            <a:ext cx="12192000" cy="1114500"/>
          </a:xfrm>
          <a:prstGeom prst="roundRect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25bb7ca50bf_2_268"/>
          <p:cNvSpPr txBox="1"/>
          <p:nvPr/>
        </p:nvSpPr>
        <p:spPr>
          <a:xfrm>
            <a:off x="294125" y="90350"/>
            <a:ext cx="106662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3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Competências Socioemocionais nas escolas</a:t>
            </a:r>
            <a:endParaRPr sz="4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5bb7ca50bf_2_2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57" name="Google Shape;857;g25bb7ca50bf_2_2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25bb7ca50bf_2_29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59" name="Google Shape;859;g25bb7ca50bf_2_295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60" name="Google Shape;860;g25bb7ca50bf_2_295"/>
          <p:cNvSpPr txBox="1"/>
          <p:nvPr/>
        </p:nvSpPr>
        <p:spPr>
          <a:xfrm>
            <a:off x="1906188" y="90350"/>
            <a:ext cx="80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Matrícula - Escolas - Estrutura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g25bb7ca50bf_2_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137" y="1286417"/>
            <a:ext cx="6378600" cy="5234400"/>
          </a:xfrm>
          <a:prstGeom prst="roundRect">
            <a:avLst>
              <a:gd name="adj" fmla="val 11569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19050" algn="bl" rotWithShape="0">
              <a:srgbClr val="000000">
                <a:alpha val="49410"/>
              </a:srgbClr>
            </a:outerShdw>
          </a:effectLst>
        </p:spPr>
      </p:pic>
      <p:pic>
        <p:nvPicPr>
          <p:cNvPr id="862" name="Google Shape;862;g25bb7ca50bf_2_2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1609" y="4184106"/>
            <a:ext cx="4154400" cy="2336700"/>
          </a:xfrm>
          <a:prstGeom prst="round1Rect">
            <a:avLst>
              <a:gd name="adj" fmla="val 17024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3" name="Google Shape;863;g25bb7ca50bf_2_295"/>
          <p:cNvSpPr/>
          <p:nvPr/>
        </p:nvSpPr>
        <p:spPr>
          <a:xfrm>
            <a:off x="150" y="0"/>
            <a:ext cx="12192000" cy="1145700"/>
          </a:xfrm>
          <a:prstGeom prst="roundRect">
            <a:avLst>
              <a:gd name="adj" fmla="val 0"/>
            </a:avLst>
          </a:prstGeom>
          <a:solidFill>
            <a:srgbClr val="4685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g25bb7ca50bf_2_295"/>
          <p:cNvSpPr txBox="1"/>
          <p:nvPr/>
        </p:nvSpPr>
        <p:spPr>
          <a:xfrm>
            <a:off x="2722800" y="138350"/>
            <a:ext cx="6746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Laboratório Maker Espiral </a:t>
            </a:r>
            <a:endParaRPr sz="44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65" name="Google Shape;865;g25bb7ca50bf_2_2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1609" y="1286417"/>
            <a:ext cx="4154400" cy="2759100"/>
          </a:xfrm>
          <a:prstGeom prst="round1Rect">
            <a:avLst>
              <a:gd name="adj" fmla="val 16667"/>
            </a:avLst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bb7ca50bf_0_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5" name="Google Shape;135;g25bb7ca50bf_0_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5bb7ca50bf_0_22"/>
          <p:cNvSpPr txBox="1"/>
          <p:nvPr/>
        </p:nvSpPr>
        <p:spPr>
          <a:xfrm>
            <a:off x="1333526" y="42039"/>
            <a:ext cx="81858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solidFill>
                  <a:srgbClr val="0563C1"/>
                </a:solidFill>
                <a:latin typeface="Cairo"/>
                <a:ea typeface="Cairo"/>
                <a:cs typeface="Cairo"/>
                <a:sym typeface="Cairo"/>
              </a:rPr>
              <a:t>Eixos da Política Educacional</a:t>
            </a:r>
            <a:endParaRPr sz="4400">
              <a:solidFill>
                <a:srgbClr val="0563C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137" name="Google Shape;137;g25bb7ca50bf_0_22"/>
          <p:cNvGrpSpPr/>
          <p:nvPr/>
        </p:nvGrpSpPr>
        <p:grpSpPr>
          <a:xfrm>
            <a:off x="693964" y="1301517"/>
            <a:ext cx="10804061" cy="1550240"/>
            <a:chOff x="2088105" y="1263910"/>
            <a:chExt cx="5306513" cy="734572"/>
          </a:xfrm>
        </p:grpSpPr>
        <p:sp>
          <p:nvSpPr>
            <p:cNvPr id="138" name="Google Shape;138;g25bb7ca50bf_0_22"/>
            <p:cNvSpPr/>
            <p:nvPr/>
          </p:nvSpPr>
          <p:spPr>
            <a:xfrm>
              <a:off x="2088106" y="1288971"/>
              <a:ext cx="5306486" cy="709511"/>
            </a:xfrm>
            <a:custGeom>
              <a:avLst/>
              <a:gdLst/>
              <a:ahLst/>
              <a:cxnLst/>
              <a:rect l="l" t="t" r="r" b="b"/>
              <a:pathLst>
                <a:path w="185250" h="26457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77"/>
                    <a:pt x="1" y="3311"/>
                  </a:cubicBezTo>
                  <a:lnTo>
                    <a:pt x="1" y="23147"/>
                  </a:lnTo>
                  <a:cubicBezTo>
                    <a:pt x="1" y="24980"/>
                    <a:pt x="1477" y="26456"/>
                    <a:pt x="3311" y="26456"/>
                  </a:cubicBezTo>
                  <a:lnTo>
                    <a:pt x="88428" y="26456"/>
                  </a:lnTo>
                  <a:lnTo>
                    <a:pt x="91000" y="26456"/>
                  </a:lnTo>
                  <a:lnTo>
                    <a:pt x="180499" y="26456"/>
                  </a:lnTo>
                  <a:cubicBezTo>
                    <a:pt x="183131" y="26456"/>
                    <a:pt x="185250" y="24337"/>
                    <a:pt x="185250" y="21706"/>
                  </a:cubicBezTo>
                  <a:lnTo>
                    <a:pt x="185250" y="4740"/>
                  </a:lnTo>
                  <a:cubicBezTo>
                    <a:pt x="185250" y="2120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39" name="Google Shape;139;g25bb7ca50bf_0_22"/>
            <p:cNvSpPr/>
            <p:nvPr/>
          </p:nvSpPr>
          <p:spPr>
            <a:xfrm>
              <a:off x="4488990" y="1263910"/>
              <a:ext cx="2905628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20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096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pt-BR" sz="2000" b="1" i="0" u="none" strike="noStrike" cap="none">
                  <a:solidFill>
                    <a:srgbClr val="3F3151"/>
                  </a:solidFill>
                  <a:latin typeface="Cairo"/>
                  <a:ea typeface="Cairo"/>
                  <a:cs typeface="Cairo"/>
                  <a:sym typeface="Cairo"/>
                </a:rPr>
                <a:t>Foco: </a:t>
              </a:r>
              <a:r>
                <a:rPr lang="pt-BR" sz="2000" b="0" i="0" u="none" strike="noStrike" cap="none">
                  <a:solidFill>
                    <a:srgbClr val="3F3151"/>
                  </a:solidFill>
                  <a:latin typeface="Cairo"/>
                  <a:ea typeface="Cairo"/>
                  <a:cs typeface="Cairo"/>
                  <a:sym typeface="Cairo"/>
                </a:rPr>
                <a:t>Diretores e coordenadores.</a:t>
              </a: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pt-BR" sz="2000" b="1" i="0" u="none" strike="noStrike" cap="none">
                  <a:solidFill>
                    <a:srgbClr val="3F3151"/>
                  </a:solidFill>
                  <a:latin typeface="Cairo"/>
                  <a:ea typeface="Cairo"/>
                  <a:cs typeface="Cairo"/>
                  <a:sym typeface="Cairo"/>
                </a:rPr>
                <a:t>Objetivo: </a:t>
              </a:r>
              <a:r>
                <a:rPr lang="pt-BR" sz="2000" b="0" i="0" u="none" strike="noStrike" cap="none">
                  <a:solidFill>
                    <a:srgbClr val="3F3151"/>
                  </a:solidFill>
                  <a:latin typeface="Cairo"/>
                  <a:ea typeface="Cairo"/>
                  <a:cs typeface="Cairo"/>
                  <a:sym typeface="Cairo"/>
                </a:rPr>
                <a:t>Autonomia administrativa pedagógica e financeira</a:t>
              </a:r>
              <a:endParaRPr sz="2000" b="0" i="0" u="none" strike="noStrike" cap="none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0" name="Google Shape;140;g25bb7ca50bf_0_22"/>
            <p:cNvSpPr/>
            <p:nvPr/>
          </p:nvSpPr>
          <p:spPr>
            <a:xfrm>
              <a:off x="2088105" y="1263910"/>
              <a:ext cx="2653384" cy="709832"/>
            </a:xfrm>
            <a:custGeom>
              <a:avLst/>
              <a:gdLst/>
              <a:ahLst/>
              <a:cxnLst/>
              <a:rect l="l" t="t" r="r" b="b"/>
              <a:pathLst>
                <a:path w="102014" h="26469" extrusionOk="0">
                  <a:moveTo>
                    <a:pt x="3311" y="1"/>
                  </a:moveTo>
                  <a:cubicBezTo>
                    <a:pt x="1477" y="1"/>
                    <a:pt x="1" y="1489"/>
                    <a:pt x="1" y="3311"/>
                  </a:cubicBezTo>
                  <a:lnTo>
                    <a:pt x="1" y="23159"/>
                  </a:lnTo>
                  <a:cubicBezTo>
                    <a:pt x="1" y="24980"/>
                    <a:pt x="1477" y="26469"/>
                    <a:pt x="3311" y="26469"/>
                  </a:cubicBezTo>
                  <a:lnTo>
                    <a:pt x="91000" y="26469"/>
                  </a:lnTo>
                  <a:cubicBezTo>
                    <a:pt x="92036" y="26469"/>
                    <a:pt x="93012" y="25980"/>
                    <a:pt x="93643" y="25147"/>
                  </a:cubicBezTo>
                  <a:lnTo>
                    <a:pt x="101132" y="15229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3"/>
                  </a:lnTo>
                  <a:cubicBezTo>
                    <a:pt x="93012" y="489"/>
                    <a:pt x="92036" y="1"/>
                    <a:pt x="91000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1" name="Google Shape;141;g25bb7ca50bf_0_22"/>
            <p:cNvSpPr/>
            <p:nvPr/>
          </p:nvSpPr>
          <p:spPr>
            <a:xfrm>
              <a:off x="4065102" y="1372083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89" y="0"/>
                  </a:moveTo>
                  <a:cubicBezTo>
                    <a:pt x="3132" y="0"/>
                    <a:pt x="0" y="3120"/>
                    <a:pt x="0" y="6977"/>
                  </a:cubicBezTo>
                  <a:cubicBezTo>
                    <a:pt x="0" y="10835"/>
                    <a:pt x="3132" y="13966"/>
                    <a:pt x="6989" y="13966"/>
                  </a:cubicBezTo>
                  <a:cubicBezTo>
                    <a:pt x="10847" y="13966"/>
                    <a:pt x="13966" y="10835"/>
                    <a:pt x="13966" y="6977"/>
                  </a:cubicBezTo>
                  <a:cubicBezTo>
                    <a:pt x="13966" y="3120"/>
                    <a:pt x="10847" y="0"/>
                    <a:pt x="6989" y="0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2" name="Google Shape;142;g25bb7ca50bf_0_22"/>
            <p:cNvSpPr/>
            <p:nvPr/>
          </p:nvSpPr>
          <p:spPr>
            <a:xfrm>
              <a:off x="4076525" y="1349200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pt-BR" sz="2800" b="0" i="0" u="none" strike="noStrike" cap="none">
                  <a:solidFill>
                    <a:srgbClr val="5B9BD5"/>
                  </a:solidFill>
                  <a:latin typeface="Cairo"/>
                  <a:ea typeface="Cairo"/>
                  <a:cs typeface="Cairo"/>
                  <a:sym typeface="Cairo"/>
                </a:rPr>
                <a:t>01</a:t>
              </a:r>
              <a:endParaRPr sz="2800" b="0" i="0" u="none" strike="noStrike" cap="none">
                <a:solidFill>
                  <a:srgbClr val="5B9BD5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3" name="Google Shape;143;g25bb7ca50bf_0_22"/>
            <p:cNvSpPr txBox="1"/>
            <p:nvPr/>
          </p:nvSpPr>
          <p:spPr>
            <a:xfrm>
              <a:off x="2164299" y="1372143"/>
              <a:ext cx="2014800" cy="5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100"/>
                <a:buFont typeface="Arial"/>
                <a:buNone/>
              </a:pPr>
              <a:r>
                <a:rPr lang="pt-BR" sz="2800" b="1" i="0" u="none" strike="noStrike" cap="none">
                  <a:solidFill>
                    <a:srgbClr val="002060"/>
                  </a:solidFill>
                  <a:latin typeface="Cairo"/>
                  <a:ea typeface="Cairo"/>
                  <a:cs typeface="Cairo"/>
                  <a:sym typeface="Cairo"/>
                </a:rPr>
                <a:t>Fortalecimento da Gestão Escolar</a:t>
              </a:r>
              <a:endParaRPr sz="2800" b="0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</p:grpSp>
      <p:grpSp>
        <p:nvGrpSpPr>
          <p:cNvPr id="144" name="Google Shape;144;g25bb7ca50bf_0_22"/>
          <p:cNvGrpSpPr/>
          <p:nvPr/>
        </p:nvGrpSpPr>
        <p:grpSpPr>
          <a:xfrm>
            <a:off x="693965" y="4639119"/>
            <a:ext cx="10804054" cy="1570065"/>
            <a:chOff x="2088105" y="3653920"/>
            <a:chExt cx="5306510" cy="743966"/>
          </a:xfrm>
        </p:grpSpPr>
        <p:sp>
          <p:nvSpPr>
            <p:cNvPr id="145" name="Google Shape;145;g25bb7ca50bf_0_22"/>
            <p:cNvSpPr/>
            <p:nvPr/>
          </p:nvSpPr>
          <p:spPr>
            <a:xfrm>
              <a:off x="2088106" y="3688402"/>
              <a:ext cx="5281941" cy="709484"/>
            </a:xfrm>
            <a:custGeom>
              <a:avLst/>
              <a:gdLst/>
              <a:ahLst/>
              <a:cxnLst/>
              <a:rect l="l" t="t" r="r" b="b"/>
              <a:pathLst>
                <a:path w="185250" h="26456" extrusionOk="0">
                  <a:moveTo>
                    <a:pt x="180499" y="0"/>
                  </a:moveTo>
                  <a:lnTo>
                    <a:pt x="91000" y="0"/>
                  </a:lnTo>
                  <a:lnTo>
                    <a:pt x="88428" y="0"/>
                  </a:lnTo>
                  <a:lnTo>
                    <a:pt x="3311" y="0"/>
                  </a:lnTo>
                  <a:cubicBezTo>
                    <a:pt x="1477" y="0"/>
                    <a:pt x="1" y="1477"/>
                    <a:pt x="1" y="3310"/>
                  </a:cubicBezTo>
                  <a:lnTo>
                    <a:pt x="1" y="23146"/>
                  </a:lnTo>
                  <a:cubicBezTo>
                    <a:pt x="1" y="24979"/>
                    <a:pt x="1477" y="26456"/>
                    <a:pt x="3311" y="26456"/>
                  </a:cubicBezTo>
                  <a:lnTo>
                    <a:pt x="88428" y="26456"/>
                  </a:lnTo>
                  <a:lnTo>
                    <a:pt x="91000" y="26456"/>
                  </a:lnTo>
                  <a:lnTo>
                    <a:pt x="180499" y="26456"/>
                  </a:lnTo>
                  <a:cubicBezTo>
                    <a:pt x="183131" y="26456"/>
                    <a:pt x="185250" y="24336"/>
                    <a:pt x="185250" y="21717"/>
                  </a:cubicBezTo>
                  <a:lnTo>
                    <a:pt x="185250" y="4739"/>
                  </a:lnTo>
                  <a:cubicBezTo>
                    <a:pt x="185250" y="2119"/>
                    <a:pt x="183119" y="0"/>
                    <a:pt x="180499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6" name="Google Shape;146;g25bb7ca50bf_0_22"/>
            <p:cNvSpPr/>
            <p:nvPr/>
          </p:nvSpPr>
          <p:spPr>
            <a:xfrm>
              <a:off x="4459456" y="3653920"/>
              <a:ext cx="2935159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1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096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pt-BR" sz="2000" b="1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Foco: </a:t>
              </a:r>
              <a:r>
                <a:rPr lang="pt-BR" sz="2000" b="0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Educadores</a:t>
              </a:r>
              <a:endParaRPr sz="2000" b="1" i="0" u="none" strike="noStrike" cap="none">
                <a:solidFill>
                  <a:srgbClr val="0F243E"/>
                </a:solidFill>
                <a:latin typeface="Cairo"/>
                <a:ea typeface="Cairo"/>
                <a:cs typeface="Cairo"/>
                <a:sym typeface="Cair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pt-BR" sz="2000" b="1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Meta: </a:t>
              </a:r>
              <a:r>
                <a:rPr lang="pt-BR" sz="2000" b="0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Reconhecimento e qualificação docente</a:t>
              </a:r>
              <a:endParaRPr sz="2000" b="0" i="0" u="none" strike="noStrike" cap="none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7" name="Google Shape;147;g25bb7ca50bf_0_22"/>
            <p:cNvSpPr/>
            <p:nvPr/>
          </p:nvSpPr>
          <p:spPr>
            <a:xfrm>
              <a:off x="2088105" y="3671085"/>
              <a:ext cx="2627626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8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8" name="Google Shape;148;g25bb7ca50bf_0_22"/>
            <p:cNvSpPr/>
            <p:nvPr/>
          </p:nvSpPr>
          <p:spPr>
            <a:xfrm>
              <a:off x="4065102" y="3762083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89" y="0"/>
                  </a:moveTo>
                  <a:cubicBezTo>
                    <a:pt x="3132" y="0"/>
                    <a:pt x="0" y="3120"/>
                    <a:pt x="0" y="6977"/>
                  </a:cubicBezTo>
                  <a:cubicBezTo>
                    <a:pt x="0" y="10835"/>
                    <a:pt x="3132" y="13966"/>
                    <a:pt x="6989" y="13966"/>
                  </a:cubicBezTo>
                  <a:cubicBezTo>
                    <a:pt x="10847" y="13966"/>
                    <a:pt x="13966" y="10835"/>
                    <a:pt x="13966" y="6977"/>
                  </a:cubicBezTo>
                  <a:cubicBezTo>
                    <a:pt x="13966" y="3120"/>
                    <a:pt x="10847" y="0"/>
                    <a:pt x="6989" y="0"/>
                  </a:cubicBezTo>
                  <a:close/>
                </a:path>
              </a:pathLst>
            </a:custGeom>
            <a:solidFill>
              <a:srgbClr val="4685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49" name="Google Shape;149;g25bb7ca50bf_0_22"/>
            <p:cNvSpPr/>
            <p:nvPr/>
          </p:nvSpPr>
          <p:spPr>
            <a:xfrm>
              <a:off x="4027838" y="3739200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pt-BR" sz="2800" b="0" i="0" u="none" strike="noStrike" cap="none">
                  <a:solidFill>
                    <a:srgbClr val="5B9BD5"/>
                  </a:solidFill>
                  <a:latin typeface="Cairo"/>
                  <a:ea typeface="Cairo"/>
                  <a:cs typeface="Cairo"/>
                  <a:sym typeface="Cairo"/>
                </a:rPr>
                <a:t>03</a:t>
              </a:r>
              <a:endParaRPr sz="2800" b="0" i="0" u="none" strike="noStrike" cap="none">
                <a:solidFill>
                  <a:srgbClr val="5B9BD5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</p:grpSp>
      <p:grpSp>
        <p:nvGrpSpPr>
          <p:cNvPr id="150" name="Google Shape;150;g25bb7ca50bf_0_22"/>
          <p:cNvGrpSpPr/>
          <p:nvPr/>
        </p:nvGrpSpPr>
        <p:grpSpPr>
          <a:xfrm>
            <a:off x="693965" y="2940784"/>
            <a:ext cx="10804033" cy="1575113"/>
            <a:chOff x="2088105" y="2849179"/>
            <a:chExt cx="5306500" cy="746357"/>
          </a:xfrm>
        </p:grpSpPr>
        <p:sp>
          <p:nvSpPr>
            <p:cNvPr id="151" name="Google Shape;151;g25bb7ca50bf_0_22"/>
            <p:cNvSpPr/>
            <p:nvPr/>
          </p:nvSpPr>
          <p:spPr>
            <a:xfrm>
              <a:off x="2088106" y="2885704"/>
              <a:ext cx="5306486" cy="709832"/>
            </a:xfrm>
            <a:custGeom>
              <a:avLst/>
              <a:gdLst/>
              <a:ahLst/>
              <a:cxnLst/>
              <a:rect l="l" t="t" r="r" b="b"/>
              <a:pathLst>
                <a:path w="185250" h="26469" extrusionOk="0">
                  <a:moveTo>
                    <a:pt x="180499" y="1"/>
                  </a:moveTo>
                  <a:lnTo>
                    <a:pt x="91000" y="1"/>
                  </a:lnTo>
                  <a:lnTo>
                    <a:pt x="88428" y="1"/>
                  </a:lnTo>
                  <a:lnTo>
                    <a:pt x="3311" y="1"/>
                  </a:lnTo>
                  <a:cubicBezTo>
                    <a:pt x="1477" y="1"/>
                    <a:pt x="1" y="1489"/>
                    <a:pt x="1" y="3311"/>
                  </a:cubicBezTo>
                  <a:lnTo>
                    <a:pt x="1" y="23147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88428" y="26468"/>
                  </a:lnTo>
                  <a:lnTo>
                    <a:pt x="91000" y="26468"/>
                  </a:lnTo>
                  <a:lnTo>
                    <a:pt x="180499" y="26468"/>
                  </a:lnTo>
                  <a:cubicBezTo>
                    <a:pt x="183131" y="26468"/>
                    <a:pt x="185250" y="24337"/>
                    <a:pt x="185250" y="21718"/>
                  </a:cubicBezTo>
                  <a:lnTo>
                    <a:pt x="185250" y="4751"/>
                  </a:lnTo>
                  <a:cubicBezTo>
                    <a:pt x="185250" y="2120"/>
                    <a:pt x="183119" y="1"/>
                    <a:pt x="180499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52" name="Google Shape;152;g25bb7ca50bf_0_22"/>
            <p:cNvSpPr/>
            <p:nvPr/>
          </p:nvSpPr>
          <p:spPr>
            <a:xfrm>
              <a:off x="4460414" y="2856984"/>
              <a:ext cx="2934191" cy="709806"/>
            </a:xfrm>
            <a:custGeom>
              <a:avLst/>
              <a:gdLst/>
              <a:ahLst/>
              <a:cxnLst/>
              <a:rect l="l" t="t" r="r" b="b"/>
              <a:pathLst>
                <a:path w="96822" h="26468" extrusionOk="0">
                  <a:moveTo>
                    <a:pt x="0" y="0"/>
                  </a:moveTo>
                  <a:lnTo>
                    <a:pt x="0" y="26468"/>
                  </a:lnTo>
                  <a:lnTo>
                    <a:pt x="92071" y="26468"/>
                  </a:lnTo>
                  <a:cubicBezTo>
                    <a:pt x="94691" y="26468"/>
                    <a:pt x="96822" y="24337"/>
                    <a:pt x="96822" y="21717"/>
                  </a:cubicBezTo>
                  <a:lnTo>
                    <a:pt x="96822" y="4751"/>
                  </a:lnTo>
                  <a:cubicBezTo>
                    <a:pt x="96822" y="2132"/>
                    <a:pt x="94691" y="0"/>
                    <a:pt x="9207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096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pt-BR" sz="2000" b="1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Foco: </a:t>
              </a:r>
              <a:r>
                <a:rPr lang="pt-BR" sz="2000" b="0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Professores</a:t>
              </a:r>
              <a:endParaRPr sz="2000" b="0" i="0" u="none" strike="noStrike" cap="none">
                <a:solidFill>
                  <a:srgbClr val="0F243E"/>
                </a:solidFill>
                <a:latin typeface="Cairo"/>
                <a:ea typeface="Cairo"/>
                <a:cs typeface="Cairo"/>
                <a:sym typeface="Cair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pt-BR" sz="2000" b="1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Objetivo: </a:t>
              </a:r>
              <a:r>
                <a:rPr lang="pt-BR" sz="2000" b="0" i="0" u="none" strike="noStrike" cap="none">
                  <a:solidFill>
                    <a:srgbClr val="0F243E"/>
                  </a:solidFill>
                  <a:latin typeface="Cairo"/>
                  <a:ea typeface="Cairo"/>
                  <a:cs typeface="Cairo"/>
                  <a:sym typeface="Cairo"/>
                </a:rPr>
                <a:t>Organização e qualificação do trabalho em sala de aula</a:t>
              </a:r>
              <a:endParaRPr sz="2000" b="0" i="0" u="none" strike="noStrike" cap="none">
                <a:solidFill>
                  <a:srgbClr val="434343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53" name="Google Shape;153;g25bb7ca50bf_0_22"/>
            <p:cNvSpPr/>
            <p:nvPr/>
          </p:nvSpPr>
          <p:spPr>
            <a:xfrm>
              <a:off x="2088105" y="2856984"/>
              <a:ext cx="2642928" cy="709806"/>
            </a:xfrm>
            <a:custGeom>
              <a:avLst/>
              <a:gdLst/>
              <a:ahLst/>
              <a:cxnLst/>
              <a:rect l="l" t="t" r="r" b="b"/>
              <a:pathLst>
                <a:path w="102014" h="26468" extrusionOk="0">
                  <a:moveTo>
                    <a:pt x="3311" y="0"/>
                  </a:moveTo>
                  <a:cubicBezTo>
                    <a:pt x="1477" y="0"/>
                    <a:pt x="1" y="1489"/>
                    <a:pt x="1" y="3310"/>
                  </a:cubicBezTo>
                  <a:lnTo>
                    <a:pt x="1" y="23146"/>
                  </a:lnTo>
                  <a:cubicBezTo>
                    <a:pt x="1" y="24980"/>
                    <a:pt x="1477" y="26468"/>
                    <a:pt x="3311" y="26468"/>
                  </a:cubicBezTo>
                  <a:lnTo>
                    <a:pt x="91000" y="26468"/>
                  </a:lnTo>
                  <a:cubicBezTo>
                    <a:pt x="92036" y="26468"/>
                    <a:pt x="93012" y="25980"/>
                    <a:pt x="93643" y="25146"/>
                  </a:cubicBezTo>
                  <a:lnTo>
                    <a:pt x="101132" y="15228"/>
                  </a:lnTo>
                  <a:cubicBezTo>
                    <a:pt x="102013" y="14050"/>
                    <a:pt x="102013" y="12419"/>
                    <a:pt x="101132" y="11240"/>
                  </a:cubicBezTo>
                  <a:lnTo>
                    <a:pt x="93643" y="1322"/>
                  </a:lnTo>
                  <a:cubicBezTo>
                    <a:pt x="93012" y="488"/>
                    <a:pt x="92036" y="0"/>
                    <a:pt x="9100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54" name="Google Shape;154;g25bb7ca50bf_0_22"/>
            <p:cNvSpPr/>
            <p:nvPr/>
          </p:nvSpPr>
          <p:spPr>
            <a:xfrm>
              <a:off x="4065102" y="2965148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89" y="0"/>
                  </a:moveTo>
                  <a:cubicBezTo>
                    <a:pt x="3132" y="0"/>
                    <a:pt x="0" y="3120"/>
                    <a:pt x="0" y="6977"/>
                  </a:cubicBezTo>
                  <a:cubicBezTo>
                    <a:pt x="0" y="10835"/>
                    <a:pt x="3132" y="13966"/>
                    <a:pt x="6989" y="13966"/>
                  </a:cubicBezTo>
                  <a:cubicBezTo>
                    <a:pt x="10847" y="13966"/>
                    <a:pt x="13966" y="10835"/>
                    <a:pt x="13966" y="6977"/>
                  </a:cubicBezTo>
                  <a:cubicBezTo>
                    <a:pt x="13966" y="3120"/>
                    <a:pt x="10847" y="0"/>
                    <a:pt x="6989" y="0"/>
                  </a:cubicBezTo>
                  <a:close/>
                </a:path>
              </a:pathLst>
            </a:custGeom>
            <a:solidFill>
              <a:srgbClr val="2020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55" name="Google Shape;155;g25bb7ca50bf_0_22"/>
            <p:cNvSpPr/>
            <p:nvPr/>
          </p:nvSpPr>
          <p:spPr>
            <a:xfrm>
              <a:off x="4027838" y="2942265"/>
              <a:ext cx="516360" cy="516360"/>
            </a:xfrm>
            <a:custGeom>
              <a:avLst/>
              <a:gdLst/>
              <a:ahLst/>
              <a:cxnLst/>
              <a:rect l="l" t="t" r="r" b="b"/>
              <a:pathLst>
                <a:path w="13967" h="13967" extrusionOk="0">
                  <a:moveTo>
                    <a:pt x="6990" y="0"/>
                  </a:moveTo>
                  <a:cubicBezTo>
                    <a:pt x="3132" y="0"/>
                    <a:pt x="1" y="3120"/>
                    <a:pt x="1" y="6977"/>
                  </a:cubicBezTo>
                  <a:cubicBezTo>
                    <a:pt x="1" y="10835"/>
                    <a:pt x="3132" y="13966"/>
                    <a:pt x="6990" y="13966"/>
                  </a:cubicBezTo>
                  <a:cubicBezTo>
                    <a:pt x="10847" y="13966"/>
                    <a:pt x="13967" y="10835"/>
                    <a:pt x="13967" y="6977"/>
                  </a:cubicBezTo>
                  <a:cubicBezTo>
                    <a:pt x="13967" y="3120"/>
                    <a:pt x="10847" y="0"/>
                    <a:pt x="6990" y="0"/>
                  </a:cubicBezTo>
                  <a:close/>
                </a:path>
              </a:pathLst>
            </a:custGeom>
            <a:solidFill>
              <a:srgbClr val="F6FAFA"/>
            </a:solidFill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pt-BR" sz="2800" b="0" i="0" u="none" strike="noStrike" cap="none">
                  <a:solidFill>
                    <a:srgbClr val="5B9BD5"/>
                  </a:solidFill>
                  <a:latin typeface="Cairo"/>
                  <a:ea typeface="Cairo"/>
                  <a:cs typeface="Cairo"/>
                  <a:sym typeface="Cairo"/>
                </a:rPr>
                <a:t>02</a:t>
              </a:r>
              <a:endParaRPr sz="2800" b="0" i="0" u="none" strike="noStrike" cap="none">
                <a:solidFill>
                  <a:srgbClr val="5B9BD5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156" name="Google Shape;156;g25bb7ca50bf_0_22"/>
            <p:cNvSpPr txBox="1"/>
            <p:nvPr/>
          </p:nvSpPr>
          <p:spPr>
            <a:xfrm>
              <a:off x="2164299" y="2849179"/>
              <a:ext cx="2014800" cy="70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100"/>
                <a:buFont typeface="Arial"/>
                <a:buNone/>
              </a:pPr>
              <a:r>
                <a:rPr lang="pt-BR" sz="2800" b="1" i="0" u="none" strike="noStrike" cap="none">
                  <a:solidFill>
                    <a:srgbClr val="FFFFFF"/>
                  </a:solidFill>
                  <a:latin typeface="Cairo"/>
                  <a:ea typeface="Cairo"/>
                  <a:cs typeface="Cairo"/>
                  <a:sym typeface="Cairo"/>
                </a:rPr>
                <a:t>Fortalecimento da Ação Pedagógica</a:t>
              </a:r>
              <a:endParaRPr sz="2800" b="0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</p:grpSp>
      <p:sp>
        <p:nvSpPr>
          <p:cNvPr id="157" name="Google Shape;157;g25bb7ca50bf_0_22"/>
          <p:cNvSpPr txBox="1"/>
          <p:nvPr/>
        </p:nvSpPr>
        <p:spPr>
          <a:xfrm>
            <a:off x="808316" y="4703232"/>
            <a:ext cx="4102500" cy="1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pt-BR" sz="2800" b="1" i="0" u="none" strike="noStrike" cap="none">
                <a:solidFill>
                  <a:srgbClr val="2020BA"/>
                </a:solidFill>
                <a:latin typeface="Cairo"/>
                <a:ea typeface="Cairo"/>
                <a:cs typeface="Cairo"/>
                <a:sym typeface="Cairo"/>
              </a:rPr>
              <a:t>Valorização do Magistério</a:t>
            </a:r>
            <a:r>
              <a:rPr lang="pt-BR" sz="2800" b="1">
                <a:solidFill>
                  <a:srgbClr val="2020BA"/>
                </a:solidFill>
                <a:latin typeface="Cairo"/>
                <a:ea typeface="Cairo"/>
                <a:cs typeface="Cairo"/>
                <a:sym typeface="Cairo"/>
              </a:rPr>
              <a:t>’</a:t>
            </a:r>
            <a:endParaRPr sz="2800" b="0" i="0" u="none" strike="noStrike" cap="none">
              <a:solidFill>
                <a:srgbClr val="2020BA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5bb7ca50bf_2_2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71" name="Google Shape;871;g25bb7ca50bf_2_2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g25bb7ca50bf_2_231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73" name="Google Shape;873;g25bb7ca50bf_2_231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874" name="Google Shape;874;g25bb7ca50bf_2_2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466" y="1393317"/>
            <a:ext cx="11329500" cy="4721155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25bb7ca50bf_2_231"/>
          <p:cNvSpPr txBox="1"/>
          <p:nvPr/>
        </p:nvSpPr>
        <p:spPr>
          <a:xfrm>
            <a:off x="408467" y="6213033"/>
            <a:ext cx="11329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Fonte: </a:t>
            </a:r>
            <a:r>
              <a:rPr lang="pt-BR" sz="1300" b="0" i="0" u="sng" strike="noStrike" cap="none">
                <a:solidFill>
                  <a:srgbClr val="0563C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Relatório do banco Mundial,  com base em informações coletadas e em debates com formuladores de políticas públicas de Sobral.</a:t>
            </a:r>
            <a:r>
              <a:rPr lang="pt-BR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6" name="Google Shape;876;g25bb7ca50bf_2_231"/>
          <p:cNvSpPr/>
          <p:nvPr/>
        </p:nvSpPr>
        <p:spPr>
          <a:xfrm>
            <a:off x="-125" y="0"/>
            <a:ext cx="12192000" cy="1150800"/>
          </a:xfrm>
          <a:prstGeom prst="roundRect">
            <a:avLst>
              <a:gd name="adj" fmla="val 0"/>
            </a:avLst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g25bb7ca50bf_2_231"/>
          <p:cNvSpPr txBox="1"/>
          <p:nvPr/>
        </p:nvSpPr>
        <p:spPr>
          <a:xfrm>
            <a:off x="430675" y="-1825"/>
            <a:ext cx="10409400" cy="1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Receita para o sucesso educacional de Sobral</a:t>
            </a:r>
            <a:endParaRPr sz="4000" b="1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5bb7ca50bf_2_3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83" name="Google Shape;883;g25bb7ca50bf_2_30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25bb7ca50bf_2_305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85" name="Google Shape;885;g25bb7ca50bf_2_305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86" name="Google Shape;886;g25bb7ca50bf_2_305"/>
          <p:cNvSpPr txBox="1"/>
          <p:nvPr/>
        </p:nvSpPr>
        <p:spPr>
          <a:xfrm>
            <a:off x="1906188" y="90350"/>
            <a:ext cx="80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Matrícula - Escolas - Estrutura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25bb7ca50bf_2_305"/>
          <p:cNvSpPr/>
          <p:nvPr/>
        </p:nvSpPr>
        <p:spPr>
          <a:xfrm>
            <a:off x="-100" y="0"/>
            <a:ext cx="12192000" cy="1145700"/>
          </a:xfrm>
          <a:prstGeom prst="roundRect">
            <a:avLst>
              <a:gd name="adj" fmla="val 0"/>
            </a:avLst>
          </a:prstGeom>
          <a:solidFill>
            <a:srgbClr val="FC35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25bb7ca50bf_2_305"/>
          <p:cNvSpPr txBox="1"/>
          <p:nvPr/>
        </p:nvSpPr>
        <p:spPr>
          <a:xfrm>
            <a:off x="2193150" y="166550"/>
            <a:ext cx="7805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Unidades Escolares em Sobral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25bb7ca50bf_2_305"/>
          <p:cNvSpPr txBox="1"/>
          <p:nvPr/>
        </p:nvSpPr>
        <p:spPr>
          <a:xfrm>
            <a:off x="1066800" y="1600200"/>
            <a:ext cx="10900800" cy="4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●"/>
            </a:pP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 Centros de Educação Infantil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●"/>
            </a:pP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Escolas especialistas na modalidade Fundamental I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●"/>
            </a:pP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Escolas especialistas na modalidade Fundamental II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●"/>
            </a:pP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 Escolas em Tempo Integral na modalidade Fundamental II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lang="pt-B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Escolas mistas nas modalidades Educação Infantil e Fundamental I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●"/>
            </a:pP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Escolas mistas de Fundamental I e II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●"/>
            </a:pP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Escola mista na modalidade Educação Infantil, Fundamental I e II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Dessas, 51 estão localizadas na sede do município e 32 situadas nos distritos da cidade.</a:t>
            </a:r>
            <a:endParaRPr sz="20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5bb7ca50bf_2_3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95" name="Google Shape;895;g25bb7ca50bf_2_3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g25bb7ca50bf_2_321"/>
          <p:cNvSpPr txBox="1"/>
          <p:nvPr/>
        </p:nvSpPr>
        <p:spPr>
          <a:xfrm>
            <a:off x="2224199" y="395175"/>
            <a:ext cx="7743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Monitoramento da Frequência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1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618"/>
              <a:buFont typeface="Constantia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  <a:p>
            <a:pPr marL="274320" marR="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97" name="Google Shape;897;g25bb7ca50bf_2_321"/>
          <p:cNvSpPr txBox="1"/>
          <p:nvPr/>
        </p:nvSpPr>
        <p:spPr>
          <a:xfrm>
            <a:off x="2022651" y="14425"/>
            <a:ext cx="8122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Acompanhamento de resultados</a:t>
            </a:r>
            <a:endParaRPr sz="4400" b="0" i="0" u="none" strike="noStrike" cap="none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898" name="Google Shape;898;g25bb7ca50bf_2_321"/>
          <p:cNvSpPr txBox="1"/>
          <p:nvPr/>
        </p:nvSpPr>
        <p:spPr>
          <a:xfrm>
            <a:off x="1906188" y="90350"/>
            <a:ext cx="80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Matrícula - Escolas - Estrutura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g25bb7ca50bf_2_321"/>
          <p:cNvSpPr txBox="1"/>
          <p:nvPr/>
        </p:nvSpPr>
        <p:spPr>
          <a:xfrm>
            <a:off x="2193150" y="166550"/>
            <a:ext cx="7805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44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Unidades Escolares em Sobral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g25bb7ca50bf_2_321"/>
          <p:cNvSpPr/>
          <p:nvPr/>
        </p:nvSpPr>
        <p:spPr>
          <a:xfrm>
            <a:off x="0" y="0"/>
            <a:ext cx="12192600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g25bb7ca50bf_2_321"/>
          <p:cNvSpPr txBox="1"/>
          <p:nvPr/>
        </p:nvSpPr>
        <p:spPr>
          <a:xfrm>
            <a:off x="33867" y="2731911"/>
            <a:ext cx="12192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t-BR"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OBRIGADA!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07" name="Google Shape;907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5969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3"/>
          <p:cNvSpPr txBox="1"/>
          <p:nvPr/>
        </p:nvSpPr>
        <p:spPr>
          <a:xfrm>
            <a:off x="1216725" y="2203675"/>
            <a:ext cx="4971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3500" b="1" i="0" u="none" strike="noStrike" cap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MAIARA MELO</a:t>
            </a:r>
            <a:endParaRPr sz="2500" b="0" i="1" u="none" strike="noStrike" cap="none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maiara@edu.sobral.ce.gov.br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(88) 9.9697-0087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bb7ca50bf_0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3" name="Google Shape;163;g25bb7ca50bf_0_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5bb7ca50bf_0_17"/>
          <p:cNvPicPr preferRelativeResize="0"/>
          <p:nvPr/>
        </p:nvPicPr>
        <p:blipFill rotWithShape="1">
          <a:blip r:embed="rId4">
            <a:alphaModFix/>
          </a:blip>
          <a:srcRect t="190" b="9073"/>
          <a:stretch/>
        </p:blipFill>
        <p:spPr>
          <a:xfrm>
            <a:off x="580975" y="14300"/>
            <a:ext cx="1161462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5bb7ca50bf_0_17"/>
          <p:cNvSpPr txBox="1"/>
          <p:nvPr/>
        </p:nvSpPr>
        <p:spPr>
          <a:xfrm rot="-5400000">
            <a:off x="-3000325" y="3024800"/>
            <a:ext cx="66726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FFFF"/>
                </a:solidFill>
                <a:latin typeface="Cairo Black"/>
                <a:ea typeface="Cairo Black"/>
                <a:cs typeface="Cairo Black"/>
                <a:sym typeface="Cairo Black"/>
              </a:rPr>
              <a:t>RESULTADOS</a:t>
            </a:r>
            <a:endParaRPr sz="4000">
              <a:solidFill>
                <a:srgbClr val="FFFFFF"/>
              </a:solidFill>
              <a:latin typeface="Cairo Black"/>
              <a:ea typeface="Cairo Black"/>
              <a:cs typeface="Cairo Black"/>
              <a:sym typeface="Cairo Black"/>
            </a:endParaRPr>
          </a:p>
          <a:p>
            <a:pPr marL="274320" lvl="0" indent="-10541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500">
              <a:solidFill>
                <a:srgbClr val="0070C0"/>
              </a:solidFill>
              <a:latin typeface="Cairo Black"/>
              <a:ea typeface="Cairo Black"/>
              <a:cs typeface="Cairo Black"/>
              <a:sym typeface="Cairo Black"/>
            </a:endParaRPr>
          </a:p>
          <a:p>
            <a:pPr marL="274320" lvl="0" indent="-117475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2500">
              <a:solidFill>
                <a:srgbClr val="0070C0"/>
              </a:solidFill>
              <a:latin typeface="Cairo Black"/>
              <a:ea typeface="Cairo Black"/>
              <a:cs typeface="Cairo Black"/>
              <a:sym typeface="Cairo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bb7ca50bf_2_3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1" name="Google Shape;171;g25bb7ca50bf_2_3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5bb7ca50bf_2_337"/>
          <p:cNvSpPr/>
          <p:nvPr/>
        </p:nvSpPr>
        <p:spPr>
          <a:xfrm>
            <a:off x="-100" y="0"/>
            <a:ext cx="12192000" cy="1126500"/>
          </a:xfrm>
          <a:prstGeom prst="roundRect">
            <a:avLst>
              <a:gd name="adj" fmla="val 0"/>
            </a:avLst>
          </a:prstGeom>
          <a:solidFill>
            <a:srgbClr val="FC35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5bb7ca50bf_2_337"/>
          <p:cNvSpPr txBox="1"/>
          <p:nvPr/>
        </p:nvSpPr>
        <p:spPr>
          <a:xfrm>
            <a:off x="1080618" y="166539"/>
            <a:ext cx="89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36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DISTORÇÃO IDADE/SÉRIE - ABANDONO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5bb7ca50bf_2_337"/>
          <p:cNvSpPr txBox="1"/>
          <p:nvPr/>
        </p:nvSpPr>
        <p:spPr>
          <a:xfrm>
            <a:off x="1114944" y="1405784"/>
            <a:ext cx="46332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pt-B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DISTORÇÃO IDADE/SÉRIE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25bb7ca50bf_2_3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500" y="2270312"/>
            <a:ext cx="5168100" cy="3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5bb7ca50bf_2_3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0549" y="2500628"/>
            <a:ext cx="5007150" cy="36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5bb7ca50bf_2_337"/>
          <p:cNvSpPr txBox="1"/>
          <p:nvPr/>
        </p:nvSpPr>
        <p:spPr>
          <a:xfrm>
            <a:off x="7017034" y="1520947"/>
            <a:ext cx="38874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pt-BR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ABANDONO ESCOLAR 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bb7ca50bf_2_3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3" name="Google Shape;183;g25bb7ca50bf_2_35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5bb7ca50bf_2_359"/>
          <p:cNvSpPr/>
          <p:nvPr/>
        </p:nvSpPr>
        <p:spPr>
          <a:xfrm>
            <a:off x="-100" y="0"/>
            <a:ext cx="12192000" cy="1112100"/>
          </a:xfrm>
          <a:prstGeom prst="roundRect">
            <a:avLst>
              <a:gd name="adj" fmla="val 0"/>
            </a:avLst>
          </a:prstGeom>
          <a:solidFill>
            <a:srgbClr val="FC35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5bb7ca50bf_2_359"/>
          <p:cNvSpPr txBox="1"/>
          <p:nvPr/>
        </p:nvSpPr>
        <p:spPr>
          <a:xfrm>
            <a:off x="2551824" y="5641288"/>
            <a:ext cx="2192400" cy="5841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5bb7ca50bf_2_359"/>
          <p:cNvSpPr txBox="1"/>
          <p:nvPr/>
        </p:nvSpPr>
        <p:spPr>
          <a:xfrm>
            <a:off x="2572266" y="4953645"/>
            <a:ext cx="2190900" cy="5859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5bb7ca50bf_2_359"/>
          <p:cNvSpPr txBox="1"/>
          <p:nvPr/>
        </p:nvSpPr>
        <p:spPr>
          <a:xfrm>
            <a:off x="2543391" y="2081473"/>
            <a:ext cx="2190900" cy="5841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5bb7ca50bf_2_359"/>
          <p:cNvSpPr txBox="1"/>
          <p:nvPr/>
        </p:nvSpPr>
        <p:spPr>
          <a:xfrm>
            <a:off x="2568748" y="4266001"/>
            <a:ext cx="2192400" cy="5859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5bb7ca50bf_2_359"/>
          <p:cNvSpPr txBox="1"/>
          <p:nvPr/>
        </p:nvSpPr>
        <p:spPr>
          <a:xfrm>
            <a:off x="2566357" y="3554555"/>
            <a:ext cx="2192400" cy="5841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5bb7ca50bf_2_359"/>
          <p:cNvSpPr txBox="1"/>
          <p:nvPr/>
        </p:nvSpPr>
        <p:spPr>
          <a:xfrm>
            <a:off x="2543390" y="2819977"/>
            <a:ext cx="2192400" cy="5841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5bb7ca50bf_2_359"/>
          <p:cNvSpPr txBox="1"/>
          <p:nvPr/>
        </p:nvSpPr>
        <p:spPr>
          <a:xfrm>
            <a:off x="7249482" y="5641288"/>
            <a:ext cx="2162100" cy="5841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1366º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5bb7ca50bf_2_359"/>
          <p:cNvSpPr txBox="1"/>
          <p:nvPr/>
        </p:nvSpPr>
        <p:spPr>
          <a:xfrm>
            <a:off x="7255391" y="4953645"/>
            <a:ext cx="2162100" cy="5859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693º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5bb7ca50bf_2_359"/>
          <p:cNvSpPr txBox="1"/>
          <p:nvPr/>
        </p:nvSpPr>
        <p:spPr>
          <a:xfrm>
            <a:off x="7226516" y="2081473"/>
            <a:ext cx="2162100" cy="5841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5bb7ca50bf_2_359"/>
          <p:cNvSpPr txBox="1"/>
          <p:nvPr/>
        </p:nvSpPr>
        <p:spPr>
          <a:xfrm>
            <a:off x="7251873" y="4266001"/>
            <a:ext cx="2162100" cy="5859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5bb7ca50bf_2_359"/>
          <p:cNvSpPr txBox="1"/>
          <p:nvPr/>
        </p:nvSpPr>
        <p:spPr>
          <a:xfrm>
            <a:off x="7249482" y="3554555"/>
            <a:ext cx="2162100" cy="5841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5bb7ca50bf_2_359"/>
          <p:cNvSpPr txBox="1"/>
          <p:nvPr/>
        </p:nvSpPr>
        <p:spPr>
          <a:xfrm>
            <a:off x="7226515" y="2819977"/>
            <a:ext cx="2162100" cy="5841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5bb7ca50bf_2_359"/>
          <p:cNvSpPr txBox="1"/>
          <p:nvPr/>
        </p:nvSpPr>
        <p:spPr>
          <a:xfrm>
            <a:off x="4902912" y="5641288"/>
            <a:ext cx="2162100" cy="5841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5bb7ca50bf_2_359"/>
          <p:cNvSpPr txBox="1"/>
          <p:nvPr/>
        </p:nvSpPr>
        <p:spPr>
          <a:xfrm>
            <a:off x="4923353" y="4953645"/>
            <a:ext cx="2162100" cy="5859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5bb7ca50bf_2_359"/>
          <p:cNvSpPr txBox="1"/>
          <p:nvPr/>
        </p:nvSpPr>
        <p:spPr>
          <a:xfrm>
            <a:off x="4894478" y="2081473"/>
            <a:ext cx="2162100" cy="5841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8,8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5bb7ca50bf_2_359"/>
          <p:cNvSpPr txBox="1"/>
          <p:nvPr/>
        </p:nvSpPr>
        <p:spPr>
          <a:xfrm>
            <a:off x="4919836" y="4266001"/>
            <a:ext cx="2162100" cy="5859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5bb7ca50bf_2_359"/>
          <p:cNvSpPr txBox="1"/>
          <p:nvPr/>
        </p:nvSpPr>
        <p:spPr>
          <a:xfrm>
            <a:off x="4917445" y="3554555"/>
            <a:ext cx="2162100" cy="5841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7,3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5bb7ca50bf_2_359"/>
          <p:cNvSpPr txBox="1"/>
          <p:nvPr/>
        </p:nvSpPr>
        <p:spPr>
          <a:xfrm>
            <a:off x="4894478" y="2819977"/>
            <a:ext cx="2162100" cy="584100"/>
          </a:xfrm>
          <a:prstGeom prst="rect">
            <a:avLst/>
          </a:prstGeom>
          <a:solidFill>
            <a:srgbClr val="9DCF8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7,8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5bb7ca50bf_2_359"/>
          <p:cNvSpPr txBox="1"/>
          <p:nvPr/>
        </p:nvSpPr>
        <p:spPr>
          <a:xfrm>
            <a:off x="2516246" y="1366503"/>
            <a:ext cx="2190900" cy="5841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25bb7ca50bf_2_359"/>
          <p:cNvSpPr txBox="1"/>
          <p:nvPr/>
        </p:nvSpPr>
        <p:spPr>
          <a:xfrm>
            <a:off x="7199371" y="1366503"/>
            <a:ext cx="2162100" cy="5841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5bb7ca50bf_2_359"/>
          <p:cNvSpPr txBox="1"/>
          <p:nvPr/>
        </p:nvSpPr>
        <p:spPr>
          <a:xfrm>
            <a:off x="4867333" y="1366503"/>
            <a:ext cx="2162100" cy="5841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9,1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5bb7ca50bf_2_359"/>
          <p:cNvSpPr txBox="1"/>
          <p:nvPr/>
        </p:nvSpPr>
        <p:spPr>
          <a:xfrm>
            <a:off x="1080618" y="166539"/>
            <a:ext cx="89685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None/>
            </a:pPr>
            <a:r>
              <a:rPr lang="pt-BR" sz="3600" b="1" i="0" u="none" strike="noStrike" cap="none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EVOLUÇÃO GRADUAL DOS INDICADORES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3096</Words>
  <Application>Microsoft Office PowerPoint</Application>
  <PresentationFormat>Widescreen</PresentationFormat>
  <Paragraphs>1614</Paragraphs>
  <Slides>63</Slides>
  <Notes>63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5" baseType="lpstr">
      <vt:lpstr>Cairo Black</vt:lpstr>
      <vt:lpstr>Cairo</vt:lpstr>
      <vt:lpstr>Open Sans</vt:lpstr>
      <vt:lpstr>Overlock</vt:lpstr>
      <vt:lpstr>PT Sans Narrow</vt:lpstr>
      <vt:lpstr>Constantia</vt:lpstr>
      <vt:lpstr>Candara</vt:lpstr>
      <vt:lpstr>Times New Roman</vt:lpstr>
      <vt:lpstr>Calibri</vt:lpstr>
      <vt:lpstr>Arial</vt:lpstr>
      <vt:lpstr>Noto Sans Symbols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Dell</dc:creator>
  <cp:lastModifiedBy>Sergio Bacury</cp:lastModifiedBy>
  <cp:revision>1</cp:revision>
  <dcterms:created xsi:type="dcterms:W3CDTF">2023-07-13T14:15:05Z</dcterms:created>
  <dcterms:modified xsi:type="dcterms:W3CDTF">2023-07-26T18:57:45Z</dcterms:modified>
</cp:coreProperties>
</file>