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7559675" cy="10691800"/>
  <p:embeddedFontLst>
    <p:embeddedFont>
      <p:font typeface="Tahoma"/>
      <p:regular r:id="rId29"/>
      <p:bold r:id="rId30"/>
    </p:embeddedFont>
    <p:embeddedFont>
      <p:font typeface="Arial Black"/>
      <p:regular r:id="rId31"/>
    </p:embeddedFont>
    <p:embeddedFont>
      <p:font typeface="Helvetica Neue Ligh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iGiibCU0sK3wfXy+spE6qK9OUd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ahom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ialBlack-regular.fntdata"/><Relationship Id="rId30" Type="http://schemas.openxmlformats.org/officeDocument/2006/relationships/font" Target="fonts/Tahoma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Light-bold.fntdata"/><Relationship Id="rId10" Type="http://schemas.openxmlformats.org/officeDocument/2006/relationships/slide" Target="slides/slide5.xml"/><Relationship Id="rId32" Type="http://schemas.openxmlformats.org/officeDocument/2006/relationships/font" Target="fonts/HelveticaNeueLight-regular.fntdata"/><Relationship Id="rId13" Type="http://schemas.openxmlformats.org/officeDocument/2006/relationships/slide" Target="slides/slide8.xml"/><Relationship Id="rId35" Type="http://schemas.openxmlformats.org/officeDocument/2006/relationships/font" Target="fonts/HelveticaNeue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Light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e0c01c624_0_6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5e0c01c624_0_6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e0c01c624_1_2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5e0c01c624_1_24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e0c01c624_1_5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5e0c01c624_1_5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e0c01c624_1_69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25e0c01c624_1_69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ea021e997_0_5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ea021e997_0_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69999" marR="115383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- 4 milhões de estudantes de 4 e 5 anos de idade, em 80 mil escolas públicas que ofertam pré-escola;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marR="115383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- 4,5 milhões de 6 e 7 anos de idade, em 98 mil escolas públicas de anos iniciais;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marR="115383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 7,3 milhões de 8 a 10 anos de idade, em 98 mil escolas públicas de anos iniciais.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ea021e997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5ea021e997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5ea021e997_0_72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5ea021e997_0_72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5ea021e997_0_104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5ea021e997_0_10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5e0c01c624_0_13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5e0c01c624_0_13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e0c01c624_0_2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5e0c01c624_0_2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e0c01c624_0_33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5e0c01c624_0_33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6" name="Google Shape;16;p14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4" name="Google Shape;74;p25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3" name="Google Shape;83;p26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7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7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7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7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7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7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7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4" name="Google Shape;94;p27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4" name="Google Shape;104;p16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3125"/>
            <a:ext cx="12456377" cy="70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8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8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1" name="Google Shape;111;p28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9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9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9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7" name="Google Shape;117;p29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0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0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0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0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24" name="Google Shape;124;p30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1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1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29" name="Google Shape;129;p31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2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2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34" name="Google Shape;134;p32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3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3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3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3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3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42" name="Google Shape;142;p33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4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4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4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4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4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0" name="Google Shape;150;p34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5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5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5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5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5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8" name="Google Shape;158;p35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6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6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6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6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65" name="Google Shape;165;p36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7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7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7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7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7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7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74" name="Google Shape;174;p37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8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8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8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8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8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8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8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8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85" name="Google Shape;185;p38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3" name="Google Shape;33;p19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8" name="Google Shape;38;p20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1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3" name="Google Shape;43;p21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2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3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3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9" name="Google Shape;59;p23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4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4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7" name="Google Shape;67;p24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3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;p13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3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5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9" name="Google Shape;99;p1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46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19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image" Target="../media/image33.png"/><Relationship Id="rId5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ttJtRokJJIk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PdebxOakSno" TargetMode="External"/><Relationship Id="rId5" Type="http://schemas.openxmlformats.org/officeDocument/2006/relationships/image" Target="../media/image3.jp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/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b="0" sz="4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/>
          <p:nvPr>
            <p:ph idx="4294967295" type="subTitle"/>
          </p:nvPr>
        </p:nvSpPr>
        <p:spPr>
          <a:xfrm>
            <a:off x="1523880" y="3602160"/>
            <a:ext cx="9143280" cy="1654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401" cy="68511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"/>
          <p:cNvSpPr/>
          <p:nvPr/>
        </p:nvSpPr>
        <p:spPr>
          <a:xfrm>
            <a:off x="1260000" y="1800000"/>
            <a:ext cx="5759640" cy="1801800"/>
          </a:xfrm>
          <a:prstGeom prst="rect">
            <a:avLst/>
          </a:prstGeom>
          <a:solidFill>
            <a:srgbClr val="DEE6E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400"/>
              <a:buFont typeface="Arial Black"/>
              <a:buNone/>
            </a:pPr>
            <a:r>
              <a:rPr b="1" i="1" lang="pt-BR" sz="24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EDUCAÇÃO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400"/>
              <a:buFont typeface="Arial Black"/>
              <a:buNone/>
            </a:pPr>
            <a:r>
              <a:rPr b="1" i="1" lang="pt-BR" sz="24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NA PRIMEIRA INFÂNCIA: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200"/>
              <a:buFont typeface="Arial Black"/>
              <a:buNone/>
            </a:pPr>
            <a:r>
              <a:rPr b="1" i="0" lang="pt-BR" sz="2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o enorme desafio de preparar os </a:t>
            </a:r>
            <a:endParaRPr b="0" i="0" sz="2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200"/>
              <a:buFont typeface="Arial Black"/>
              <a:buNone/>
            </a:pPr>
            <a:r>
              <a:rPr b="1" i="0" lang="pt-BR" sz="2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pequeninos para o futuro</a:t>
            </a:r>
            <a:endParaRPr b="0" i="0" sz="2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1692000" y="4212000"/>
            <a:ext cx="5939640" cy="973080"/>
          </a:xfrm>
          <a:prstGeom prst="rect">
            <a:avLst/>
          </a:prstGeom>
          <a:solidFill>
            <a:srgbClr val="DEE6E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b="1" i="1" lang="pt-BR" sz="18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MÁRCIA COSTA – Cons. Substituta TCM/PA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7280" y="4500000"/>
            <a:ext cx="1876680" cy="107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ALFABETIZAÇÃO</a:t>
            </a:r>
            <a:endParaRPr sz="2500" u="none" cap="none" strike="noStrike"/>
          </a:p>
        </p:txBody>
      </p:sp>
      <p:sp>
        <p:nvSpPr>
          <p:cNvPr id="268" name="Google Shape;268;p8"/>
          <p:cNvSpPr txBox="1"/>
          <p:nvPr/>
        </p:nvSpPr>
        <p:spPr>
          <a:xfrm>
            <a:off x="2241000" y="2358225"/>
            <a:ext cx="9218700" cy="985200"/>
          </a:xfrm>
          <a:prstGeom prst="rect">
            <a:avLst/>
          </a:prstGeom>
          <a:noFill/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alfabetização no Brasil deverá basear-se em evidências científicas</a:t>
            </a:r>
            <a:endParaRPr b="1"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8"/>
          <p:cNvSpPr txBox="1"/>
          <p:nvPr/>
        </p:nvSpPr>
        <p:spPr>
          <a:xfrm>
            <a:off x="2241000" y="1505475"/>
            <a:ext cx="2275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1º:</a:t>
            </a:r>
            <a:endParaRPr b="1" sz="3200"/>
          </a:p>
        </p:txBody>
      </p:sp>
      <p:pic>
        <p:nvPicPr>
          <p:cNvPr id="270" name="Google Shape;270;p8"/>
          <p:cNvPicPr preferRelativeResize="0"/>
          <p:nvPr/>
        </p:nvPicPr>
        <p:blipFill rotWithShape="1">
          <a:blip r:embed="rId3">
            <a:alphaModFix/>
          </a:blip>
          <a:srcRect b="0" l="19815" r="20519" t="0"/>
          <a:stretch/>
        </p:blipFill>
        <p:spPr>
          <a:xfrm>
            <a:off x="968474" y="2358223"/>
            <a:ext cx="1119627" cy="9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8"/>
          <p:cNvSpPr txBox="1"/>
          <p:nvPr/>
        </p:nvSpPr>
        <p:spPr>
          <a:xfrm>
            <a:off x="2241075" y="4854750"/>
            <a:ext cx="9218700" cy="985200"/>
          </a:xfrm>
          <a:prstGeom prst="rect">
            <a:avLst/>
          </a:prstGeom>
          <a:noFill/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PNA traz definições precisas, o que possibilita um debate sério sobre políticas de alfabetização</a:t>
            </a:r>
            <a:endParaRPr b="1"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8"/>
          <p:cNvSpPr txBox="1"/>
          <p:nvPr/>
        </p:nvSpPr>
        <p:spPr>
          <a:xfrm>
            <a:off x="2241000" y="3885750"/>
            <a:ext cx="2275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2º:</a:t>
            </a:r>
            <a:endParaRPr b="1" sz="3200"/>
          </a:p>
        </p:txBody>
      </p:sp>
      <p:pic>
        <p:nvPicPr>
          <p:cNvPr id="273" name="Google Shape;27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00" y="4854750"/>
            <a:ext cx="1309971" cy="98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e0c01c624_0_60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cap="none" strike="noStrike"/>
          </a:p>
        </p:txBody>
      </p:sp>
      <p:sp>
        <p:nvSpPr>
          <p:cNvPr id="279" name="Google Shape;279;g25e0c01c624_0_60"/>
          <p:cNvSpPr txBox="1"/>
          <p:nvPr/>
        </p:nvSpPr>
        <p:spPr>
          <a:xfrm>
            <a:off x="2822175" y="2073175"/>
            <a:ext cx="88791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Respeito aos entes federativos e adesão voluntária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5e0c01c624_0_60"/>
          <p:cNvSpPr txBox="1"/>
          <p:nvPr/>
        </p:nvSpPr>
        <p:spPr>
          <a:xfrm>
            <a:off x="4339525" y="1071425"/>
            <a:ext cx="4242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3º: PRINCÍPIOS</a:t>
            </a:r>
            <a:endParaRPr b="1" sz="3200"/>
          </a:p>
        </p:txBody>
      </p:sp>
      <p:pic>
        <p:nvPicPr>
          <p:cNvPr id="281" name="Google Shape;281;g25e0c01c624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029" y="1948274"/>
            <a:ext cx="98937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5e0c01c624_0_60"/>
          <p:cNvSpPr txBox="1"/>
          <p:nvPr/>
        </p:nvSpPr>
        <p:spPr>
          <a:xfrm>
            <a:off x="2822175" y="2991425"/>
            <a:ext cx="88791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Literacia e numeracia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25e0c01c624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8475" y="2869200"/>
            <a:ext cx="1219800" cy="91483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5e0c01c624_0_60"/>
          <p:cNvSpPr txBox="1"/>
          <p:nvPr/>
        </p:nvSpPr>
        <p:spPr>
          <a:xfrm>
            <a:off x="2822025" y="3860975"/>
            <a:ext cx="88791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Centralidade do papel da 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família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alfabetização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g25e0c01c624_0_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3523" y="3937175"/>
            <a:ext cx="834801" cy="83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5e0c01c624_0_60"/>
          <p:cNvSpPr txBox="1"/>
          <p:nvPr/>
        </p:nvSpPr>
        <p:spPr>
          <a:xfrm>
            <a:off x="2867325" y="4730525"/>
            <a:ext cx="88338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Fundamentação nas ciências cognitivas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25e0c01c624_0_60"/>
          <p:cNvSpPr txBox="1"/>
          <p:nvPr/>
        </p:nvSpPr>
        <p:spPr>
          <a:xfrm>
            <a:off x="2867325" y="5676275"/>
            <a:ext cx="8833800" cy="98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Alfabetização como instrumento de superação de vulnerabilidade social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g25e0c01c624_0_60"/>
          <p:cNvPicPr preferRelativeResize="0"/>
          <p:nvPr/>
        </p:nvPicPr>
        <p:blipFill rotWithShape="1">
          <a:blip r:embed="rId6">
            <a:alphaModFix/>
          </a:blip>
          <a:srcRect b="11583" l="13013" r="17469" t="22032"/>
          <a:stretch/>
        </p:blipFill>
        <p:spPr>
          <a:xfrm>
            <a:off x="1723526" y="4771975"/>
            <a:ext cx="834801" cy="94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5e0c01c624_0_60"/>
          <p:cNvPicPr preferRelativeResize="0"/>
          <p:nvPr/>
        </p:nvPicPr>
        <p:blipFill rotWithShape="1">
          <a:blip r:embed="rId7">
            <a:alphaModFix/>
          </a:blip>
          <a:srcRect b="18219" l="0" r="0" t="15042"/>
          <a:stretch/>
        </p:blipFill>
        <p:spPr>
          <a:xfrm>
            <a:off x="1488950" y="5761849"/>
            <a:ext cx="1219800" cy="814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5e0c01c624_1_24"/>
          <p:cNvSpPr txBox="1"/>
          <p:nvPr/>
        </p:nvSpPr>
        <p:spPr>
          <a:xfrm>
            <a:off x="4339525" y="1311125"/>
            <a:ext cx="4242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4º: OBJETIVOS</a:t>
            </a:r>
            <a:endParaRPr b="1" sz="3200"/>
          </a:p>
        </p:txBody>
      </p:sp>
      <p:sp>
        <p:nvSpPr>
          <p:cNvPr id="295" name="Google Shape;295;g25e0c01c624_1_24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cap="none" strike="noStrike"/>
          </a:p>
        </p:txBody>
      </p:sp>
      <p:sp>
        <p:nvSpPr>
          <p:cNvPr id="296" name="Google Shape;296;g25e0c01c624_1_24"/>
          <p:cNvSpPr txBox="1"/>
          <p:nvPr/>
        </p:nvSpPr>
        <p:spPr>
          <a:xfrm>
            <a:off x="2692825" y="2557225"/>
            <a:ext cx="2111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5e0c01c624_1_24"/>
          <p:cNvSpPr txBox="1"/>
          <p:nvPr/>
        </p:nvSpPr>
        <p:spPr>
          <a:xfrm>
            <a:off x="1327800" y="3376238"/>
            <a:ext cx="7913100" cy="98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Elevar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qualidade do ensino e da aprendizagem. Contribuir para alcançar as metas 5 e 9 do PNE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5e0c01c624_1_24"/>
          <p:cNvSpPr txBox="1"/>
          <p:nvPr/>
        </p:nvSpPr>
        <p:spPr>
          <a:xfrm>
            <a:off x="1327800" y="2552625"/>
            <a:ext cx="79131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Promover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cidadania por meio da alfabetização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g25e0c01c624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2125" y="1860375"/>
            <a:ext cx="3589949" cy="470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cap="none" strike="noStrike"/>
          </a:p>
        </p:txBody>
      </p:sp>
      <p:sp>
        <p:nvSpPr>
          <p:cNvPr id="305" name="Google Shape;305;p9"/>
          <p:cNvSpPr txBox="1"/>
          <p:nvPr/>
        </p:nvSpPr>
        <p:spPr>
          <a:xfrm>
            <a:off x="4339525" y="1238788"/>
            <a:ext cx="4242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5º DIRETRIZES</a:t>
            </a:r>
            <a:endParaRPr b="1" sz="3200"/>
          </a:p>
        </p:txBody>
      </p:sp>
      <p:sp>
        <p:nvSpPr>
          <p:cNvPr id="306" name="Google Shape;306;p9"/>
          <p:cNvSpPr txBox="1"/>
          <p:nvPr/>
        </p:nvSpPr>
        <p:spPr>
          <a:xfrm>
            <a:off x="2241000" y="2156100"/>
            <a:ext cx="9460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Estímulos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aos hábitos de leitura e escrita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 txBox="1"/>
          <p:nvPr/>
        </p:nvSpPr>
        <p:spPr>
          <a:xfrm>
            <a:off x="2241000" y="2981300"/>
            <a:ext cx="9460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Priorização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alfabetização no 1⁰ ano do ensino fundamental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 txBox="1"/>
          <p:nvPr/>
        </p:nvSpPr>
        <p:spPr>
          <a:xfrm>
            <a:off x="2241000" y="3806500"/>
            <a:ext cx="9460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Integração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práticas motoras e expressões artísticas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 txBox="1"/>
          <p:nvPr/>
        </p:nvSpPr>
        <p:spPr>
          <a:xfrm>
            <a:off x="2241000" y="4631700"/>
            <a:ext cx="9460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Respeito 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ás particularidades das modalidades especializadas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/>
          <p:nvPr/>
        </p:nvSpPr>
        <p:spPr>
          <a:xfrm>
            <a:off x="2241000" y="5456900"/>
            <a:ext cx="9460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Valorização 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professor alfabetizador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975" y="2044725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975" y="2835350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975" y="5413825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6146" y="4545047"/>
            <a:ext cx="790625" cy="74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7975" y="3754425"/>
            <a:ext cx="790625" cy="7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e0c01c624_1_51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cap="none" strike="noStrike"/>
          </a:p>
        </p:txBody>
      </p:sp>
      <p:sp>
        <p:nvSpPr>
          <p:cNvPr id="321" name="Google Shape;321;g25e0c01c624_1_51"/>
          <p:cNvSpPr txBox="1"/>
          <p:nvPr/>
        </p:nvSpPr>
        <p:spPr>
          <a:xfrm>
            <a:off x="2260200" y="1238800"/>
            <a:ext cx="7671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6º e 7º: PÚBLICO ALVO E AGENTES</a:t>
            </a:r>
            <a:endParaRPr b="1" sz="3200"/>
          </a:p>
        </p:txBody>
      </p:sp>
      <p:sp>
        <p:nvSpPr>
          <p:cNvPr id="322" name="Google Shape;322;g25e0c01c624_1_51"/>
          <p:cNvSpPr txBox="1"/>
          <p:nvPr/>
        </p:nvSpPr>
        <p:spPr>
          <a:xfrm>
            <a:off x="2241000" y="2368600"/>
            <a:ext cx="9460200" cy="98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Crianças na primeira infância e alunos dos anos iniciais do ensino fundamental são o público prioritário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25e0c01c624_1_51"/>
          <p:cNvSpPr txBox="1"/>
          <p:nvPr/>
        </p:nvSpPr>
        <p:spPr>
          <a:xfrm>
            <a:off x="2241000" y="3654100"/>
            <a:ext cx="9460200" cy="138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899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Jovens e adultos, alunos das modalidades especializadas e qualquer estudante com 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nível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insatisfatório alfabetização também contemplados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25e0c01c624_1_51"/>
          <p:cNvSpPr txBox="1"/>
          <p:nvPr/>
        </p:nvSpPr>
        <p:spPr>
          <a:xfrm>
            <a:off x="2241000" y="5456900"/>
            <a:ext cx="9460200" cy="98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São agentes os professores, gestores educacionais, instituições de ensino, 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famílias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organizações da sociedade civil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g25e0c01c624_1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975" y="2454350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5e0c01c624_1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975" y="5413825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5e0c01c624_1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6146" y="3783047"/>
            <a:ext cx="790625" cy="74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e0c01c624_1_69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cap="none" strike="noStrike"/>
          </a:p>
        </p:txBody>
      </p:sp>
      <p:sp>
        <p:nvSpPr>
          <p:cNvPr id="333" name="Google Shape;333;g25e0c01c624_1_69"/>
          <p:cNvSpPr txBox="1"/>
          <p:nvPr/>
        </p:nvSpPr>
        <p:spPr>
          <a:xfrm>
            <a:off x="2241000" y="1219125"/>
            <a:ext cx="3493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8º ao 9º</a:t>
            </a:r>
            <a:endParaRPr b="1" sz="3200"/>
          </a:p>
        </p:txBody>
      </p:sp>
      <p:sp>
        <p:nvSpPr>
          <p:cNvPr id="334" name="Google Shape;334;g25e0c01c624_1_69"/>
          <p:cNvSpPr txBox="1"/>
          <p:nvPr/>
        </p:nvSpPr>
        <p:spPr>
          <a:xfrm>
            <a:off x="2241000" y="2368600"/>
            <a:ext cx="9460200" cy="178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 PNA será implementada por meio de programas e ações do governo federal em parceria com as entes federativos. Uma boa 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política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pública deve ter bons indicadores e monitoramento, para aferir resultados e valorizar o dinheiro do contribuinte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25e0c01c624_1_69"/>
          <p:cNvSpPr txBox="1"/>
          <p:nvPr/>
        </p:nvSpPr>
        <p:spPr>
          <a:xfrm>
            <a:off x="2241000" y="5456900"/>
            <a:ext cx="9460200" cy="138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2D53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 Ministério da Educação 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coordenará</a:t>
            </a:r>
            <a:r>
              <a:rPr b="1" lang="pt-BR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ações derivadas da PNA, podendo oferecer assistência técnica e financeira aos entes federativos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g25e0c01c624_1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950" y="2725175"/>
            <a:ext cx="1072425" cy="10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5e0c01c624_1_69"/>
          <p:cNvSpPr txBox="1"/>
          <p:nvPr/>
        </p:nvSpPr>
        <p:spPr>
          <a:xfrm>
            <a:off x="2241000" y="4467000"/>
            <a:ext cx="3493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10º ao 13º</a:t>
            </a:r>
            <a:endParaRPr b="1" sz="3200"/>
          </a:p>
        </p:txBody>
      </p:sp>
      <p:pic>
        <p:nvPicPr>
          <p:cNvPr id="338" name="Google Shape;338;g25e0c01c624_1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827" y="5359875"/>
            <a:ext cx="1072425" cy="10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ea021e997_0_5"/>
          <p:cNvSpPr/>
          <p:nvPr/>
        </p:nvSpPr>
        <p:spPr>
          <a:xfrm>
            <a:off x="900000" y="4899600"/>
            <a:ext cx="3739200" cy="19497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5ea021e997_0_5"/>
          <p:cNvSpPr/>
          <p:nvPr/>
        </p:nvSpPr>
        <p:spPr>
          <a:xfrm>
            <a:off x="6006350" y="4549600"/>
            <a:ext cx="6357000" cy="2308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25ea021e997_0_5"/>
          <p:cNvSpPr/>
          <p:nvPr/>
        </p:nvSpPr>
        <p:spPr>
          <a:xfrm>
            <a:off x="36000" y="75960"/>
            <a:ext cx="111240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5ea021e997_0_5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b="0" i="0" lang="pt-BR" sz="24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O QUE É?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5ea021e997_0_5"/>
          <p:cNvSpPr txBox="1"/>
          <p:nvPr/>
        </p:nvSpPr>
        <p:spPr>
          <a:xfrm>
            <a:off x="900000" y="1368353"/>
            <a:ext cx="10872000" cy="3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1349999" marR="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lang="pt-BR" sz="2200">
                <a:latin typeface="Calibri"/>
                <a:ea typeface="Calibri"/>
                <a:cs typeface="Calibri"/>
                <a:sym typeface="Calibri"/>
              </a:rPr>
              <a:t>É o </a:t>
            </a:r>
            <a:r>
              <a:rPr i="0" lang="pt-BR" sz="2200" u="none" cap="none" strike="noStrike">
                <a:latin typeface="Calibri"/>
                <a:ea typeface="Calibri"/>
                <a:cs typeface="Calibri"/>
                <a:sym typeface="Calibri"/>
              </a:rPr>
              <a:t>Decreto 11.556/2023, que institui o Compromisso Nacional Criança Alfabetizada.</a:t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1349999" marR="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1349999" marR="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i="0" lang="pt-BR" sz="2200" u="none" cap="none" strike="noStrike">
                <a:latin typeface="Calibri"/>
                <a:ea typeface="Calibri"/>
                <a:cs typeface="Calibri"/>
                <a:sym typeface="Calibri"/>
              </a:rPr>
              <a:t>Lançado pelo Governo Federal, a nova política de alfabetização do Ministério da Educação tem previsão de investimento de cerca de 1 bilhão, em 2023, e mais R$ 2 bilhões durante os próximos três anos.</a:t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b="1" i="0" lang="pt-BR" sz="2200" u="none" cap="none" strike="noStrike"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O objetivo:</a:t>
            </a:r>
            <a:r>
              <a:rPr b="1" lang="pt-BR" sz="2200"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BR" sz="2200" u="none" cap="none" strike="noStrike"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é alfabetizar 100% das crianças ao fim do 2º ano do fundamental</a:t>
            </a:r>
            <a:endParaRPr b="1" i="0" sz="2200" u="none" cap="none" strike="noStrike">
              <a:highlight>
                <a:srgbClr val="DEE6E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b="1" i="0" lang="pt-BR" sz="2200" u="none" cap="none" strike="noStrike">
                <a:latin typeface="Calibri"/>
                <a:ea typeface="Calibri"/>
                <a:cs typeface="Calibri"/>
                <a:sym typeface="Calibri"/>
              </a:rPr>
              <a:t>A expectativa é beneficia os estudantesr:</a:t>
            </a:r>
            <a:endParaRPr b="1" i="0" sz="2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marR="1153830" rtl="0" algn="just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g25ea021e99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697700"/>
            <a:ext cx="1408250" cy="14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25ea021e997_0_5"/>
          <p:cNvSpPr txBox="1"/>
          <p:nvPr/>
        </p:nvSpPr>
        <p:spPr>
          <a:xfrm>
            <a:off x="2760925" y="5090150"/>
            <a:ext cx="1652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lang="pt-BR" sz="2400"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ilhões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 5 anos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 milhões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escolas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g25ea021e99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950" y="5384350"/>
            <a:ext cx="1277374" cy="113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5ea021e99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228" y="5188871"/>
            <a:ext cx="1652101" cy="146485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5ea021e997_0_5"/>
          <p:cNvSpPr txBox="1"/>
          <p:nvPr/>
        </p:nvSpPr>
        <p:spPr>
          <a:xfrm>
            <a:off x="8193150" y="5090150"/>
            <a:ext cx="1992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latin typeface="Calibri"/>
                <a:ea typeface="Calibri"/>
                <a:cs typeface="Calibri"/>
                <a:sym typeface="Calibri"/>
              </a:rPr>
              <a:t>- 4, 5 </a:t>
            </a: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milhões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a 7 anos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98 milhões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escolas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25ea021e997_0_5"/>
          <p:cNvSpPr txBox="1"/>
          <p:nvPr/>
        </p:nvSpPr>
        <p:spPr>
          <a:xfrm>
            <a:off x="10370300" y="5043300"/>
            <a:ext cx="1992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latin typeface="Calibri"/>
                <a:ea typeface="Calibri"/>
                <a:cs typeface="Calibri"/>
                <a:sym typeface="Calibri"/>
              </a:rPr>
              <a:t>- 4, 5 </a:t>
            </a: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milhões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a 10 anos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98 milhões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escolas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25ea021e997_0_5"/>
          <p:cNvSpPr txBox="1"/>
          <p:nvPr/>
        </p:nvSpPr>
        <p:spPr>
          <a:xfrm>
            <a:off x="6006350" y="4549600"/>
            <a:ext cx="6357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15383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A</a:t>
            </a:r>
            <a:r>
              <a:rPr b="1" lang="pt-B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 iniciais</a:t>
            </a:r>
            <a:endParaRPr b="1" sz="2400"/>
          </a:p>
        </p:txBody>
      </p:sp>
      <p:sp>
        <p:nvSpPr>
          <p:cNvPr id="355" name="Google Shape;355;g25ea021e997_0_5"/>
          <p:cNvSpPr txBox="1"/>
          <p:nvPr/>
        </p:nvSpPr>
        <p:spPr>
          <a:xfrm>
            <a:off x="900000" y="4784950"/>
            <a:ext cx="412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69999" marR="115383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Pré-escola</a:t>
            </a:r>
            <a:endParaRPr b="1"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ea021e997_0_0"/>
          <p:cNvSpPr/>
          <p:nvPr/>
        </p:nvSpPr>
        <p:spPr>
          <a:xfrm>
            <a:off x="36000" y="75950"/>
            <a:ext cx="102735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5ea021e997_0_0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lang="pt-BR" sz="18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PRINCÍPIOS E DIRETRIZES: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t/>
            </a:r>
            <a:endParaRPr sz="2400">
              <a:solidFill>
                <a:srgbClr val="131B8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62" name="Google Shape;362;g25ea021e997_0_0"/>
          <p:cNvSpPr txBox="1"/>
          <p:nvPr/>
        </p:nvSpPr>
        <p:spPr>
          <a:xfrm>
            <a:off x="865450" y="2409750"/>
            <a:ext cx="2188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COLABORAÇÃO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pt-BR" sz="1800">
                <a:solidFill>
                  <a:schemeClr val="dk1"/>
                </a:solidFill>
              </a:rPr>
              <a:t>entre os entes federativos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3" name="Google Shape;363;g25ea021e997_0_0"/>
          <p:cNvSpPr txBox="1"/>
          <p:nvPr/>
        </p:nvSpPr>
        <p:spPr>
          <a:xfrm>
            <a:off x="3419725" y="2379000"/>
            <a:ext cx="2324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PLURALIDADE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pt-BR" sz="1800">
                <a:solidFill>
                  <a:schemeClr val="dk1"/>
                </a:solidFill>
              </a:rPr>
              <a:t> de ideias e de concepções pedagógicas</a:t>
            </a:r>
            <a:endParaRPr/>
          </a:p>
        </p:txBody>
      </p:sp>
      <p:pic>
        <p:nvPicPr>
          <p:cNvPr id="364" name="Google Shape;364;g25ea021e99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200" y="1415550"/>
            <a:ext cx="1452712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5ea021e997_0_0"/>
          <p:cNvPicPr preferRelativeResize="0"/>
          <p:nvPr/>
        </p:nvPicPr>
        <p:blipFill rotWithShape="1">
          <a:blip r:embed="rId4">
            <a:alphaModFix/>
          </a:blip>
          <a:srcRect b="11308" l="0" r="0" t="0"/>
          <a:stretch/>
        </p:blipFill>
        <p:spPr>
          <a:xfrm>
            <a:off x="3343525" y="1329725"/>
            <a:ext cx="1865301" cy="11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5ea021e997_0_0"/>
          <p:cNvSpPr txBox="1"/>
          <p:nvPr/>
        </p:nvSpPr>
        <p:spPr>
          <a:xfrm>
            <a:off x="5208825" y="2360463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GARANTIA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 do direito à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 alfabetização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367" name="Google Shape;367;g25ea021e99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1725" y="1414475"/>
            <a:ext cx="994200" cy="9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5ea021e997_0_0"/>
          <p:cNvSpPr txBox="1"/>
          <p:nvPr/>
        </p:nvSpPr>
        <p:spPr>
          <a:xfrm>
            <a:off x="6583850" y="3352225"/>
            <a:ext cx="3204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pt-BR" sz="1800">
                <a:solidFill>
                  <a:schemeClr val="dk1"/>
                </a:solidFill>
              </a:rPr>
              <a:t> à autonomia do professor e das instituições de ensino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25ea021e997_0_0"/>
          <p:cNvSpPr txBox="1"/>
          <p:nvPr/>
        </p:nvSpPr>
        <p:spPr>
          <a:xfrm>
            <a:off x="9578400" y="3394375"/>
            <a:ext cx="2861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à liberdade, a promoção da tolerância, o reconhecimento e a valorização da diversidade</a:t>
            </a:r>
            <a:endParaRPr b="1" sz="1800">
              <a:solidFill>
                <a:schemeClr val="dk1"/>
              </a:solidFill>
            </a:endParaRPr>
          </a:p>
        </p:txBody>
      </p:sp>
      <p:grpSp>
        <p:nvGrpSpPr>
          <p:cNvPr id="370" name="Google Shape;370;g25ea021e997_0_0"/>
          <p:cNvGrpSpPr/>
          <p:nvPr/>
        </p:nvGrpSpPr>
        <p:grpSpPr>
          <a:xfrm>
            <a:off x="8600300" y="2666563"/>
            <a:ext cx="2077800" cy="703125"/>
            <a:chOff x="9349075" y="2332375"/>
            <a:chExt cx="2077800" cy="703125"/>
          </a:xfrm>
        </p:grpSpPr>
        <p:sp>
          <p:nvSpPr>
            <p:cNvPr id="371" name="Google Shape;371;g25ea021e997_0_0"/>
            <p:cNvSpPr txBox="1"/>
            <p:nvPr/>
          </p:nvSpPr>
          <p:spPr>
            <a:xfrm>
              <a:off x="9349075" y="2332375"/>
              <a:ext cx="207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800">
                  <a:solidFill>
                    <a:schemeClr val="dk1"/>
                  </a:solidFill>
                </a:rPr>
                <a:t>RESPEITO</a:t>
              </a:r>
              <a:endParaRPr/>
            </a:p>
          </p:txBody>
        </p:sp>
        <p:cxnSp>
          <p:nvCxnSpPr>
            <p:cNvPr id="372" name="Google Shape;372;g25ea021e997_0_0"/>
            <p:cNvCxnSpPr/>
            <p:nvPr/>
          </p:nvCxnSpPr>
          <p:spPr>
            <a:xfrm flipH="1">
              <a:off x="9519600" y="2779600"/>
              <a:ext cx="511500" cy="255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3" name="Google Shape;373;g25ea021e997_0_0"/>
            <p:cNvCxnSpPr/>
            <p:nvPr/>
          </p:nvCxnSpPr>
          <p:spPr>
            <a:xfrm>
              <a:off x="10738800" y="2779600"/>
              <a:ext cx="511500" cy="255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74" name="Google Shape;374;g25ea021e997_0_0"/>
          <p:cNvGrpSpPr/>
          <p:nvPr/>
        </p:nvGrpSpPr>
        <p:grpSpPr>
          <a:xfrm>
            <a:off x="3724525" y="3839800"/>
            <a:ext cx="2077800" cy="1807563"/>
            <a:chOff x="850400" y="3594287"/>
            <a:chExt cx="2077800" cy="1807563"/>
          </a:xfrm>
        </p:grpSpPr>
        <p:sp>
          <p:nvSpPr>
            <p:cNvPr id="375" name="Google Shape;375;g25ea021e997_0_0"/>
            <p:cNvSpPr txBox="1"/>
            <p:nvPr/>
          </p:nvSpPr>
          <p:spPr>
            <a:xfrm>
              <a:off x="850400" y="4774925"/>
              <a:ext cx="207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800">
                  <a:solidFill>
                    <a:schemeClr val="dk1"/>
                  </a:solidFill>
                </a:rPr>
                <a:t>VALORIZAÇÃO</a:t>
              </a:r>
              <a:endParaRPr/>
            </a:p>
          </p:txBody>
        </p:sp>
        <p:cxnSp>
          <p:nvCxnSpPr>
            <p:cNvPr id="376" name="Google Shape;376;g25ea021e997_0_0"/>
            <p:cNvCxnSpPr/>
            <p:nvPr/>
          </p:nvCxnSpPr>
          <p:spPr>
            <a:xfrm flipH="1">
              <a:off x="1020925" y="5145950"/>
              <a:ext cx="511500" cy="255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7" name="Google Shape;377;g25ea021e997_0_0"/>
            <p:cNvCxnSpPr/>
            <p:nvPr/>
          </p:nvCxnSpPr>
          <p:spPr>
            <a:xfrm>
              <a:off x="2240125" y="5145950"/>
              <a:ext cx="511500" cy="2559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378" name="Google Shape;378;g25ea021e997_0_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84556" y="3594287"/>
              <a:ext cx="1231500" cy="1231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g25ea021e997_0_0"/>
          <p:cNvSpPr txBox="1"/>
          <p:nvPr/>
        </p:nvSpPr>
        <p:spPr>
          <a:xfrm>
            <a:off x="700500" y="4691275"/>
            <a:ext cx="2699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FORTALECIMENTO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 das formas de cooperação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380" name="Google Shape;380;g25ea021e997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33626" y="1429426"/>
            <a:ext cx="1197473" cy="11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5ea021e997_0_0"/>
          <p:cNvPicPr preferRelativeResize="0"/>
          <p:nvPr/>
        </p:nvPicPr>
        <p:blipFill rotWithShape="1">
          <a:blip r:embed="rId8">
            <a:alphaModFix/>
          </a:blip>
          <a:srcRect b="19351" l="0" r="0" t="18919"/>
          <a:stretch/>
        </p:blipFill>
        <p:spPr>
          <a:xfrm>
            <a:off x="1157400" y="3628075"/>
            <a:ext cx="1785600" cy="11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25ea021e997_0_0"/>
          <p:cNvSpPr txBox="1"/>
          <p:nvPr/>
        </p:nvSpPr>
        <p:spPr>
          <a:xfrm>
            <a:off x="2685900" y="5647375"/>
            <a:ext cx="218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 dos profissionais da educação infantil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83" name="Google Shape;383;g25ea021e997_0_0"/>
          <p:cNvSpPr txBox="1"/>
          <p:nvPr/>
        </p:nvSpPr>
        <p:spPr>
          <a:xfrm>
            <a:off x="4874100" y="5647375"/>
            <a:ext cx="2861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e o compromisso com a diversidade étnico-racial e regional</a:t>
            </a:r>
            <a:endParaRPr/>
          </a:p>
        </p:txBody>
      </p:sp>
      <p:sp>
        <p:nvSpPr>
          <p:cNvPr id="384" name="Google Shape;384;g25ea021e997_0_0"/>
          <p:cNvSpPr txBox="1"/>
          <p:nvPr/>
        </p:nvSpPr>
        <p:spPr>
          <a:xfrm>
            <a:off x="7599225" y="5426625"/>
            <a:ext cx="4287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PROMOÇÃO</a:t>
            </a:r>
            <a:r>
              <a:rPr b="1" lang="pt-BR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da equidade educacional, aspectos regionais, socioeconômicos, étnico-raciais e de gênero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385" name="Google Shape;385;g25ea021e997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16676" y="4356192"/>
            <a:ext cx="994200" cy="99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5ea021e997_0_72"/>
          <p:cNvSpPr/>
          <p:nvPr/>
        </p:nvSpPr>
        <p:spPr>
          <a:xfrm>
            <a:off x="36000" y="75950"/>
            <a:ext cx="102735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5ea021e997_0_72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b="0" lang="pt-BR" sz="1800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ADESÃO: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5ea021e997_0_72"/>
          <p:cNvSpPr txBox="1"/>
          <p:nvPr/>
        </p:nvSpPr>
        <p:spPr>
          <a:xfrm>
            <a:off x="1259275" y="1440000"/>
            <a:ext cx="6670800" cy="5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1" i="0" lang="pt-BR" sz="1800" u="none" cap="none" strike="noStrike"/>
              <a:t>A </a:t>
            </a:r>
            <a:r>
              <a:rPr b="1" lang="pt-BR" sz="1800"/>
              <a:t>ADESÃO</a:t>
            </a:r>
            <a:r>
              <a:rPr lang="pt-BR" sz="1800"/>
              <a:t>: </a:t>
            </a:r>
            <a:r>
              <a:rPr b="0" i="0" lang="pt-BR" sz="1800" u="none" cap="none" strike="noStrike">
                <a:latin typeface="Arial"/>
                <a:ea typeface="Arial"/>
                <a:cs typeface="Arial"/>
                <a:sym typeface="Arial"/>
              </a:rPr>
              <a:t>voluntária</a:t>
            </a:r>
            <a:r>
              <a:rPr lang="pt-BR" sz="1800"/>
              <a:t>.</a:t>
            </a:r>
            <a:endParaRPr sz="18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0" i="0" lang="pt-BR" sz="1800" u="none" cap="none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1" lang="pt-BR" sz="1800"/>
              <a:t>OBJETIVO:</a:t>
            </a:r>
            <a:r>
              <a:rPr lang="pt-BR" sz="1800"/>
              <a:t> </a:t>
            </a:r>
            <a:r>
              <a:rPr b="0" i="0" lang="pt-BR" sz="1800" u="none" cap="none" strike="noStrike">
                <a:latin typeface="Arial"/>
                <a:ea typeface="Arial"/>
                <a:cs typeface="Arial"/>
                <a:sym typeface="Arial"/>
              </a:rPr>
              <a:t>promover a melhoria da qualidade do processo e dos resultados da alfabetização, com atenção à redução das desigualdades de aprendizagem</a:t>
            </a:r>
            <a:r>
              <a:rPr lang="pt-BR" sz="1800"/>
              <a:t>.</a:t>
            </a:r>
            <a:endParaRPr sz="18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1" lang="pt-BR" sz="1800"/>
              <a:t>REALIZAÇÃO: </a:t>
            </a: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pelas redes estaduais, distrital e municipais de educação, de acordo com suas necessidades específicas.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1" lang="pt-BR" sz="1800"/>
              <a:t>CRITÉRIO:</a:t>
            </a:r>
            <a:r>
              <a:rPr lang="pt-BR" sz="1800"/>
              <a:t> </a:t>
            </a: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a proporção de crianças não alfabetizadas; as características socioeconômicas, étnico-raciais e de gênero; e a presença de crianças que compõem o público-alvo da educação especial inclusiva.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A adesão deve ocorrer por meio da </a:t>
            </a:r>
            <a:r>
              <a:rPr b="0" lang="pt-BR" sz="1800" u="sng" strike="noStrike">
                <a:latin typeface="Arial"/>
                <a:ea typeface="Arial"/>
                <a:cs typeface="Arial"/>
                <a:sym typeface="Arial"/>
              </a:rPr>
              <a:t>plataforma Simec</a:t>
            </a: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. 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25ea021e997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200" y="1440000"/>
            <a:ext cx="3499532" cy="50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5ea021e997_0_104"/>
          <p:cNvSpPr/>
          <p:nvPr/>
        </p:nvSpPr>
        <p:spPr>
          <a:xfrm>
            <a:off x="36000" y="75950"/>
            <a:ext cx="102735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25ea021e997_0_104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b="0" lang="pt-BR" sz="1800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IMPLEMENTAÇÃO: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25ea021e997_0_104"/>
          <p:cNvSpPr txBox="1"/>
          <p:nvPr/>
        </p:nvSpPr>
        <p:spPr>
          <a:xfrm>
            <a:off x="1080000" y="1440000"/>
            <a:ext cx="10332000" cy="5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O Compromisso será implementado pelo MEC, em articulação com os estados, o Distrito Federal e os municípios</a:t>
            </a:r>
            <a:r>
              <a:rPr lang="pt-BR" sz="1800"/>
              <a:t>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1" lang="pt-BR" sz="1800" strike="noStrike"/>
              <a:t>Estratégias:</a:t>
            </a: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- fortalecimento do regime de colaboração </a:t>
            </a:r>
            <a:r>
              <a:rPr lang="pt-BR" sz="1800"/>
              <a:t>e </a:t>
            </a: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realização das políticas, dos programas e das ações estabelecidas no âmbito do Compromisso;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- articulação entre os sistemas de avaliação da aprendizagem da educação básica</a:t>
            </a:r>
            <a:r>
              <a:rPr lang="pt-BR" sz="1800"/>
              <a:t> </a:t>
            </a: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e disponibilização de instrumentos diversificados de avaliação da aprendizagem dos estudantes;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- assistência técnica e financeira para a formação de professores e gestores escolares</a:t>
            </a:r>
            <a:r>
              <a:rPr lang="pt-BR" sz="1800"/>
              <a:t> </a:t>
            </a:r>
            <a:r>
              <a:rPr b="0" lang="pt-BR" sz="1800" strike="noStrike">
                <a:latin typeface="Arial"/>
                <a:ea typeface="Arial"/>
                <a:cs typeface="Arial"/>
                <a:sym typeface="Arial"/>
              </a:rPr>
              <a:t>e para a melhoria da infraestrutura escolar. 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"/>
          <p:cNvSpPr/>
          <p:nvPr/>
        </p:nvSpPr>
        <p:spPr>
          <a:xfrm>
            <a:off x="426225" y="285850"/>
            <a:ext cx="9085800" cy="8571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Afinal, o que é a Primeira Infância?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1440000" y="1438200"/>
            <a:ext cx="9719640" cy="34138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3557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❑"/>
            </a:pPr>
            <a:r>
              <a:rPr i="0" lang="pt-BR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o período que vai desde a gestação até os 6 anos de idade;</a:t>
            </a:r>
            <a:endParaRPr i="0" sz="26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i="0" sz="26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35578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❑"/>
            </a:pPr>
            <a:r>
              <a:rPr i="0" lang="pt-BR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Período de intensa aprendizagem. Nesta fase, as crianças absorvem informações do ambiente ao seu redor e constroem a base para sua saúde física, cognitiva, emocional e social futura;</a:t>
            </a:r>
            <a:endParaRPr i="0" sz="26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i="0" sz="26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3557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❑"/>
            </a:pPr>
            <a:r>
              <a:rPr i="0" lang="pt-BR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Nesta fase ocorre a maior produção de conexões neurais de toda a vida.</a:t>
            </a:r>
            <a:endParaRPr i="0" sz="26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024" y="4473701"/>
            <a:ext cx="5849601" cy="20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0"/>
          <p:cNvSpPr/>
          <p:nvPr/>
        </p:nvSpPr>
        <p:spPr>
          <a:xfrm>
            <a:off x="271225" y="304550"/>
            <a:ext cx="9736800" cy="6708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O QUE DIZEM AS PESQUISAS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0"/>
          <p:cNvSpPr txBox="1"/>
          <p:nvPr/>
        </p:nvSpPr>
        <p:spPr>
          <a:xfrm>
            <a:off x="736175" y="1428600"/>
            <a:ext cx="10911600" cy="4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i="0" lang="pt-BR" sz="2500" u="none" cap="none" strike="noStrike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i="0" lang="pt-BR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Devemos ensinar explicitamente as crianças a converter letras em sons? Sim, claro. Essa é uma das principais habilidades que os bons leitores adquirem. Devemos ensinar as crianças a ler textos fáceis com palavras familiares? Sim, claro. É desse modo que elas desenvolvem fluência e automatismo. Devemos nos concentrar em ensinar vocabulário e conteúdo? Sim, claro. É assim que elas desenvolvem o conhecimento que sustenta a compreensão. Devemos expor as crianças a histórias instigantes? Sim, claro. É assim que elas aprendem sobre narrativas e se sentem mais motivadas a ler. Todas as divergências sobre o ensino de leitura começam com a alegação de que é preciso fazer uma ou outra dessas coisas no começo da alfabetização. Na verdade, temos de fazer tudo isso."</a:t>
            </a:r>
            <a:endParaRPr i="0" sz="23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i="0" sz="23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i="0" sz="23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i="0" sz="19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7377" y="5394451"/>
            <a:ext cx="1785298" cy="13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0"/>
          <p:cNvSpPr txBox="1"/>
          <p:nvPr/>
        </p:nvSpPr>
        <p:spPr>
          <a:xfrm>
            <a:off x="4751075" y="5320475"/>
            <a:ext cx="6896700" cy="13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CATHERINE SNOW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Doutora em Psicologia pela McGill University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Professora de Educação da Escola de Graduação em Educação de Harvard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"/>
          <p:cNvSpPr/>
          <p:nvPr/>
        </p:nvSpPr>
        <p:spPr>
          <a:xfrm>
            <a:off x="387450" y="365049"/>
            <a:ext cx="8051400" cy="6990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Porque educar uma criança?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1"/>
          <p:cNvSpPr txBox="1"/>
          <p:nvPr/>
        </p:nvSpPr>
        <p:spPr>
          <a:xfrm>
            <a:off x="1220500" y="1566750"/>
            <a:ext cx="7904100" cy="3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b="1" i="0" lang="pt-BR" sz="27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uma atitude inteligente</a:t>
            </a:r>
            <a:endParaRPr b="1" i="0" sz="27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b="1" i="0" lang="pt-BR" sz="27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fazer um excelente investimento</a:t>
            </a:r>
            <a:endParaRPr b="1" i="0" sz="27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b="1" i="0" lang="pt-BR" sz="27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efetivamente transformar o futuro</a:t>
            </a:r>
            <a:endParaRPr b="1" i="0" sz="27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b="1" i="0" lang="pt-BR" sz="27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mudar a realidade para melhor</a:t>
            </a:r>
            <a:endParaRPr b="1" i="0" sz="27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b="1" i="0" lang="pt-BR" sz="27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sinal de humanidade</a:t>
            </a:r>
            <a:endParaRPr b="1" i="0" sz="27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b="1" i="0" lang="pt-BR" sz="27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DEVER de todos nós…</a:t>
            </a:r>
            <a:endParaRPr b="1" i="0" sz="27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211E"/>
              </a:buClr>
              <a:buSzPts val="2200"/>
              <a:buFont typeface="Arial Black"/>
              <a:buNone/>
            </a:pPr>
            <a:r>
              <a:t/>
            </a:r>
            <a:endParaRPr b="1" i="0" sz="29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200" y="2770325"/>
            <a:ext cx="6104800" cy="45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1"/>
          <p:cNvSpPr txBox="1"/>
          <p:nvPr/>
        </p:nvSpPr>
        <p:spPr>
          <a:xfrm>
            <a:off x="968650" y="5965850"/>
            <a:ext cx="6412500" cy="631200"/>
          </a:xfrm>
          <a:prstGeom prst="rect">
            <a:avLst/>
          </a:prstGeom>
          <a:solidFill>
            <a:srgbClr val="C9211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E, sobretudo, porque é um ato de amor 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25e0c01c624_0_13"/>
          <p:cNvPicPr preferRelativeResize="0"/>
          <p:nvPr/>
        </p:nvPicPr>
        <p:blipFill rotWithShape="1">
          <a:blip r:embed="rId3">
            <a:alphaModFix/>
          </a:blip>
          <a:srcRect b="21073" l="0" r="0" t="0"/>
          <a:stretch/>
        </p:blipFill>
        <p:spPr>
          <a:xfrm>
            <a:off x="997050" y="85075"/>
            <a:ext cx="977535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5e0c01c624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72322">
            <a:off x="4288820" y="1848065"/>
            <a:ext cx="3843859" cy="239114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5e0c01c624_0_13"/>
          <p:cNvSpPr/>
          <p:nvPr/>
        </p:nvSpPr>
        <p:spPr>
          <a:xfrm>
            <a:off x="4134750" y="4885875"/>
            <a:ext cx="4152000" cy="1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4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O FUTURO ESTÁ </a:t>
            </a:r>
            <a:r>
              <a:rPr b="1" i="1" lang="pt-BR" sz="3400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pt-BR" sz="3400" u="none" cap="none" strike="noStrik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EM NOSSAS MÃOS!</a:t>
            </a:r>
            <a:endParaRPr b="1" i="0" sz="3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" y="0"/>
            <a:ext cx="12191400" cy="685512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2"/>
          <p:cNvSpPr/>
          <p:nvPr/>
        </p:nvSpPr>
        <p:spPr>
          <a:xfrm>
            <a:off x="2988000" y="2484000"/>
            <a:ext cx="38880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39A"/>
              </a:buClr>
              <a:buSzPts val="3600"/>
              <a:buFont typeface="Tahoma"/>
              <a:buNone/>
            </a:pPr>
            <a:r>
              <a:rPr b="1" i="0" lang="pt-BR" sz="3600" u="none" cap="none" strike="noStrike">
                <a:solidFill>
                  <a:srgbClr val="2D539A"/>
                </a:solidFill>
                <a:latin typeface="Tahoma"/>
                <a:ea typeface="Tahoma"/>
                <a:cs typeface="Tahoma"/>
                <a:sym typeface="Tahoma"/>
              </a:rPr>
              <a:t>Márcia Costa</a:t>
            </a:r>
            <a:endParaRPr b="0" i="0" sz="3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39A"/>
              </a:buClr>
              <a:buSzPts val="1600"/>
              <a:buFont typeface="Tahoma"/>
              <a:buNone/>
            </a:pPr>
            <a:r>
              <a:rPr b="1" i="0" lang="pt-BR" sz="1600" u="none" cap="none" strike="noStrike">
                <a:solidFill>
                  <a:srgbClr val="2D539A"/>
                </a:solidFill>
                <a:latin typeface="Tahoma"/>
                <a:ea typeface="Tahoma"/>
                <a:cs typeface="Tahoma"/>
                <a:sym typeface="Tahoma"/>
              </a:rPr>
              <a:t>marcia.costa@tcm.pa.gov.br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39A"/>
              </a:buClr>
              <a:buSzPts val="1600"/>
              <a:buFont typeface="Tahoma"/>
              <a:buNone/>
            </a:pPr>
            <a:r>
              <a:rPr b="1" i="0" lang="pt-BR" sz="1600" u="none" cap="none" strike="noStrike">
                <a:solidFill>
                  <a:srgbClr val="2D539A"/>
                </a:solidFill>
                <a:latin typeface="Tahoma"/>
                <a:ea typeface="Tahoma"/>
                <a:cs typeface="Tahoma"/>
                <a:sym typeface="Tahoma"/>
              </a:rPr>
              <a:t>(91) 3210-6941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0000" y="4893840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4360" y="1935360"/>
            <a:ext cx="1547640" cy="21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2"/>
          <p:cNvSpPr/>
          <p:nvPr/>
        </p:nvSpPr>
        <p:spPr>
          <a:xfrm>
            <a:off x="3473280" y="-288360"/>
            <a:ext cx="9558720" cy="1401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b="0" i="1" lang="pt-BR" sz="2800" u="none" cap="none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MUITO OBRIGADA!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 nascimento até completar 6 anos. Essa é a primeira infância. É a janela em que experiências, descobertas e afeto são levados para o resto da vida.&#10;&#10;A conta é simples. Uma primeira infância com cuidados, amor, estímulo e interação pavimenta o caminho para que a criança aproveite todo seu potencial. Nasce um adulto mais saudável e equilibrado. E floresce uma sociedade com os mesmos valores." id="207" name="Google Shape;207;g25e0c01c624_0_2" title="O que é Primeira Infância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575" y="1462649"/>
            <a:ext cx="8427225" cy="47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5e0c01c624_0_2"/>
          <p:cNvSpPr/>
          <p:nvPr/>
        </p:nvSpPr>
        <p:spPr>
          <a:xfrm>
            <a:off x="426225" y="285850"/>
            <a:ext cx="9085800" cy="8571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Afinal, o que é a Primeira Infância?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25e0c01c624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0800" y="1462650"/>
            <a:ext cx="2026399" cy="465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/>
          <p:nvPr/>
        </p:nvSpPr>
        <p:spPr>
          <a:xfrm>
            <a:off x="309975" y="154600"/>
            <a:ext cx="9744600" cy="12597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1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Porque a Primeira Infância é tão importante?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900000" y="1620000"/>
            <a:ext cx="9826560" cy="20113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b="0" i="0" lang="pt-BR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Período crítico do desenvolvimento humano: as experiências vividas nessa fase tem impacto durante toda a vida;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b="0" i="0" lang="pt-BR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Os cuidados na infância são refletidos na vida adulta trazendo importantes impactos sociais positivos: </a:t>
            </a:r>
            <a:r>
              <a:rPr b="0" i="0" lang="pt-BR" sz="2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1223075" y="3898748"/>
            <a:ext cx="2879700" cy="99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pt-BR" sz="2100" u="none" cap="none" strike="noStrike">
                <a:solidFill>
                  <a:schemeClr val="lt1"/>
                </a:solidFill>
              </a:rPr>
              <a:t>Diminuição da violência</a:t>
            </a:r>
            <a:endParaRPr b="1" i="0" sz="2100" u="none" cap="none" strike="noStrike">
              <a:solidFill>
                <a:schemeClr val="lt1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860000" y="3648960"/>
            <a:ext cx="2519640" cy="1030680"/>
          </a:xfrm>
          <a:prstGeom prst="ellipse">
            <a:avLst/>
          </a:pr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</a:rPr>
              <a:t>Redução da pobreza</a:t>
            </a:r>
            <a:endParaRPr b="1" i="0" sz="2200" u="none" cap="none" strike="noStrike"/>
          </a:p>
        </p:txBody>
      </p:sp>
      <p:sp>
        <p:nvSpPr>
          <p:cNvPr id="218" name="Google Shape;218;p3"/>
          <p:cNvSpPr/>
          <p:nvPr/>
        </p:nvSpPr>
        <p:spPr>
          <a:xfrm>
            <a:off x="7799760" y="3456360"/>
            <a:ext cx="3539880" cy="115128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</a:rPr>
              <a:t>Qualificação profissional</a:t>
            </a:r>
            <a:endParaRPr b="1" i="0" sz="2200" u="none" cap="none" strike="noStrike"/>
          </a:p>
        </p:txBody>
      </p:sp>
      <p:sp>
        <p:nvSpPr>
          <p:cNvPr id="219" name="Google Shape;219;p3"/>
          <p:cNvSpPr/>
          <p:nvPr/>
        </p:nvSpPr>
        <p:spPr>
          <a:xfrm>
            <a:off x="661275" y="5160960"/>
            <a:ext cx="3203700" cy="1030800"/>
          </a:xfrm>
          <a:prstGeom prst="ellipse">
            <a:avLst/>
          </a:prstGeom>
          <a:solidFill>
            <a:srgbClr val="F2367D"/>
          </a:solidFill>
          <a:ln cap="flat" cmpd="sng" w="9525">
            <a:solidFill>
              <a:srgbClr val="F236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pt-BR" sz="2200" u="none" cap="none" strike="noStrike">
                <a:solidFill>
                  <a:schemeClr val="lt1"/>
                </a:solidFill>
              </a:rPr>
              <a:t>Incremento da escolaridade</a:t>
            </a:r>
            <a:endParaRPr b="1" i="0" sz="2200" u="none" cap="none" strike="noStrike">
              <a:solidFill>
                <a:schemeClr val="lt1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8231400" y="4932000"/>
            <a:ext cx="2640240" cy="12596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</a:rPr>
              <a:t>Melhores salários</a:t>
            </a:r>
            <a:endParaRPr b="1" i="0" sz="2200" u="none" cap="none" strike="noStrike"/>
          </a:p>
        </p:txBody>
      </p:sp>
      <p:pic>
        <p:nvPicPr>
          <p:cNvPr id="221" name="Google Shape;2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1525" y="3684950"/>
            <a:ext cx="4956623" cy="31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5000" cy="685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309975" y="304550"/>
            <a:ext cx="9500400" cy="12030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Como a Primeira Infância pode 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afetar o futuro?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1140120" y="1922400"/>
            <a:ext cx="746352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34308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b="0" i="0" lang="pt-BR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Crianças sem direitos fundamentais garantidos podem ter desenvolvimento cerebral comprometido, com profundos impactos negativos na aprendizagem;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b="0" i="0" lang="pt-BR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Estudos demonstram que crianças que frequentam a pré-escola têm melhor desempenho escolar, são mais propensas a concluir o ensino médio e maiores chances de frequentar o ensino superior.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14125" y="1980348"/>
            <a:ext cx="2267475" cy="150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74517" y="3888476"/>
            <a:ext cx="2267483" cy="15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"/>
          <p:cNvSpPr/>
          <p:nvPr/>
        </p:nvSpPr>
        <p:spPr>
          <a:xfrm>
            <a:off x="2983426" y="5989325"/>
            <a:ext cx="64890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https://www.youtube.com/watch?v=PdebxOakSno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25e0c01c624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500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25e0c01c624_0_33"/>
          <p:cNvSpPr/>
          <p:nvPr/>
        </p:nvSpPr>
        <p:spPr>
          <a:xfrm>
            <a:off x="309975" y="304550"/>
            <a:ext cx="9500400" cy="12030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Como a Primeira Infância pode 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afetar o futuro?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proveitar a janela de oportunidades dos primeiros anos de vida traz um impacto para a vida toda. Veja o que a ciência diz!" id="238" name="Google Shape;238;g25e0c01c624_0_33" title="Investir na primeira infância faz a diferenç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8025" y="1725500"/>
            <a:ext cx="8472350" cy="47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5e0c01c624_0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49475" y="3032043"/>
            <a:ext cx="2245525" cy="3459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5053" y="1837926"/>
            <a:ext cx="2068037" cy="1528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5" name="Google Shape;245;p5"/>
          <p:cNvSpPr/>
          <p:nvPr/>
        </p:nvSpPr>
        <p:spPr>
          <a:xfrm>
            <a:off x="348700" y="228350"/>
            <a:ext cx="9461700" cy="10935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Arcabouço Legal da Educação na Primeira Infância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"/>
          <p:cNvSpPr/>
          <p:nvPr/>
        </p:nvSpPr>
        <p:spPr>
          <a:xfrm>
            <a:off x="3857250" y="1990725"/>
            <a:ext cx="6855900" cy="15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 Black"/>
              <a:buNone/>
            </a:pPr>
            <a:r>
              <a:rPr b="1" i="0" lang="pt-BR" sz="2500" u="none" cap="none" strike="noStrike">
                <a:latin typeface="Calibri"/>
                <a:ea typeface="Calibri"/>
                <a:cs typeface="Calibri"/>
                <a:sym typeface="Calibri"/>
              </a:rPr>
              <a:t>Constituição Federal Estatuto da Criança e do Adolescente / ECA Marco Legal da Primeira Infância Lei de Diretrizes e Bases / LDB nº 9394/96</a:t>
            </a:r>
            <a:endParaRPr b="1" i="0" sz="25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"/>
          <p:cNvSpPr/>
          <p:nvPr/>
        </p:nvSpPr>
        <p:spPr>
          <a:xfrm>
            <a:off x="2505600" y="3730800"/>
            <a:ext cx="8750100" cy="28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 Light"/>
              <a:buNone/>
            </a:pPr>
            <a:r>
              <a:rPr b="1" i="0" lang="pt-BR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</a:t>
            </a:r>
            <a:r>
              <a:rPr b="0" i="0" lang="pt-BR" sz="2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</a:t>
            </a:r>
            <a:r>
              <a:rPr b="1" i="0" lang="pt-BR" sz="2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aprendizagem começa na primeira infância</a:t>
            </a:r>
            <a:r>
              <a:rPr b="0" i="0" lang="pt-BR" sz="2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muito antes do início da educação formal, e continua pela vida afora. A </a:t>
            </a:r>
            <a:r>
              <a:rPr b="1" i="0" lang="pt-BR" sz="2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aprendizagem inicial viabiliza a aprendizagem posterior</a:t>
            </a:r>
            <a:r>
              <a:rPr b="0" i="0" lang="pt-BR" sz="2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 sucessos precoces criam sucessos posteriores, assim como insucessos iniciais resultam em insucessos futuros.”</a:t>
            </a:r>
            <a:endParaRPr b="0" i="0" sz="2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b="0" i="0" sz="2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rPr b="0" i="0" lang="pt-BR" sz="2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James Heckman - Nobel de economia 2000</a:t>
            </a:r>
            <a:endParaRPr b="0" i="0" sz="25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"/>
          <p:cNvSpPr/>
          <p:nvPr/>
        </p:nvSpPr>
        <p:spPr>
          <a:xfrm>
            <a:off x="406822" y="152150"/>
            <a:ext cx="9403500" cy="11574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Desafios da Educação na Primeira Infância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5597280" y="1907640"/>
            <a:ext cx="5886360" cy="4967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34308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❑"/>
            </a:pPr>
            <a:r>
              <a:rPr i="0" lang="pt-BR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maior desafio dos municípios na implementação de políticas públicas efetivas na primeira infância é a escassez de recursos financeiros e de mão de obra especializada.</a:t>
            </a:r>
            <a:endParaRPr i="0" sz="24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i="0" sz="24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34308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❑"/>
            </a:pPr>
            <a:r>
              <a:rPr i="0" lang="pt-BR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políticas públicas para a primeira infância envolvem várias áreas da intervenção do poder público: assistência social, saúde, educação, cultura, direitos humanos, direitos das crianças e dos adolescentes, entre outras.</a:t>
            </a:r>
            <a:endParaRPr i="0" sz="24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5240" y="1654200"/>
            <a:ext cx="3832920" cy="226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6"/>
          <p:cNvSpPr/>
          <p:nvPr/>
        </p:nvSpPr>
        <p:spPr>
          <a:xfrm>
            <a:off x="1241280" y="3527640"/>
            <a:ext cx="3798360" cy="2985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❑"/>
            </a:pPr>
            <a:r>
              <a:rPr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 144 municípios paraenses, apenas 82 municípios possuem </a:t>
            </a:r>
            <a:r>
              <a:rPr b="1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Plano Municipal da Primeira Infância- PMPI.</a:t>
            </a:r>
            <a:r>
              <a:rPr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0" sz="2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/>
          <p:nvPr/>
        </p:nvSpPr>
        <p:spPr>
          <a:xfrm>
            <a:off x="387450" y="365050"/>
            <a:ext cx="9597300" cy="737700"/>
          </a:xfrm>
          <a:prstGeom prst="rect">
            <a:avLst/>
          </a:prstGeom>
          <a:solidFill>
            <a:srgbClr val="131B8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 - PNA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7360" y="2988000"/>
            <a:ext cx="2510280" cy="1799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7"/>
          <p:cNvSpPr/>
          <p:nvPr/>
        </p:nvSpPr>
        <p:spPr>
          <a:xfrm>
            <a:off x="1140125" y="1454400"/>
            <a:ext cx="8004000" cy="4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190680" lvl="0" marL="34308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r>
              <a:t/>
            </a:r>
            <a:endParaRPr i="0" sz="25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349430" lvl="0" marL="34308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❑"/>
            </a:pPr>
            <a:r>
              <a:rPr i="0" lang="pt-BR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Política Nacional de Alfabetização (PNA) foi instituída pelo Decreto nº 9.765/2019. É conduzida pelo Ministério da Educação por meio da Secretaria de Alfabetização (SEALF);</a:t>
            </a:r>
            <a:endParaRPr i="0" sz="25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90680" lvl="0" marL="34308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r>
              <a:t/>
            </a:r>
            <a:endParaRPr i="0" sz="25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349430" lvl="0" marL="34308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❑"/>
            </a:pPr>
            <a:r>
              <a:rPr i="0" lang="pt-BR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Baseia-se na premissa de que somente com o trabalho colaborativo de famílias, professores, escolas, redes de ensino e poder público será possível elevar a qualidade da alfabetização e combater o analfabetismo em todo o território brasileiro.</a:t>
            </a:r>
            <a:endParaRPr i="0" sz="25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2023-07-13T14:15:05Z</dcterms:created>
  <dc:creator>Dell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3</vt:i4>
  </property>
</Properties>
</file>