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Hind" panose="020B0604020202020204" charset="0"/>
      <p:regular r:id="rId34"/>
      <p:bold r:id="rId35"/>
    </p:embeddedFont>
    <p:embeddedFont>
      <p:font typeface="Montserrat" panose="020B0604020202020204" charset="0"/>
      <p:regular r:id="rId36"/>
      <p:bold r:id="rId37"/>
      <p:italic r:id="rId38"/>
      <p:boldItalic r:id="rId39"/>
    </p:embeddedFont>
    <p:embeddedFont>
      <p:font typeface="Montserrat Medium" panose="020B0604020202020204" charset="0"/>
      <p:regular r:id="rId40"/>
      <p:bold r:id="rId41"/>
      <p:italic r:id="rId42"/>
      <p:boldItalic r:id="rId43"/>
    </p:embeddedFont>
    <p:embeddedFont>
      <p:font typeface="Oswald SemiBold" panose="020B0604020202020204" charset="0"/>
      <p:regular r:id="rId44"/>
      <p:bold r:id="rId45"/>
    </p:embeddedFont>
    <p:embeddedFont>
      <p:font typeface="Quicksand" panose="020B0604020202020204" charset="0"/>
      <p:regular r:id="rId46"/>
      <p:bold r:id="rId47"/>
    </p:embeddedFont>
    <p:embeddedFont>
      <p:font typeface="Quicksand Medium"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o6EU2kc/vfqmEjHXouMDpS3Tv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1652A8-FF1F-40D8-A011-3103171293DC}">
  <a:tblStyle styleId="{FA1652A8-FF1F-40D8-A011-3103171293D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07B1148-2D41-4A5E-8EF1-B88FDEA1D8E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e16f28a0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5e16f28a0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b8e381a1f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4b8e381a1f_0_4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392dd2f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392dd2fd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5e16f28a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5e16f28a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392dd2fd8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392dd2fd8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b8e381a1f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g24b8e381a1f_0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175aa2af9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2175aa2af97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a29236517e1322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2a29236517e13222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5e16f28a00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25e16f28a00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5e16f28a00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5e16f28a0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5e16f28a00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25e16f28a00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e16f28a0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5e16f28a00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e16f28a0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25e16f28a00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5e16f28a00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g25e16f28a00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5e16f28a00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25e16f28a00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e16f28a00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25e16f28a00_0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5e16f28a00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25e16f28a00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5e16f28a00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g25e16f28a00_0_3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e16f28a00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5e16f28a00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b8e381a1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24b8e381a1f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b8e381a1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4b8e381a1f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b8e381a1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4b8e381a1f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b8e381a1f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24b8e381a1f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b8e381a1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24b8e381a1f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92dd2fd8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2392dd2fd8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
        <p:cNvGrpSpPr/>
        <p:nvPr/>
      </p:nvGrpSpPr>
      <p:grpSpPr>
        <a:xfrm>
          <a:off x="0" y="0"/>
          <a:ext cx="0" cy="0"/>
          <a:chOff x="0" y="0"/>
          <a:chExt cx="0" cy="0"/>
        </a:xfrm>
      </p:grpSpPr>
      <p:sp>
        <p:nvSpPr>
          <p:cNvPr id="10" name="Google Shape;10;p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 name="Google Shape;1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1" name="Google Shape;5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g21e04e18209_0_1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1">
                <a:solidFill>
                  <a:srgbClr val="0071CE"/>
                </a:solidFill>
                <a:latin typeface="Avenir"/>
                <a:ea typeface="Avenir"/>
                <a:cs typeface="Avenir"/>
                <a:sym typeface="Aveni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g21e04e18209_0_1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350">
                <a:solidFill>
                  <a:schemeClr val="dk1"/>
                </a:solidFill>
                <a:highlight>
                  <a:srgbClr val="FFFFFF"/>
                </a:highlight>
                <a:latin typeface="Avenir"/>
                <a:ea typeface="Avenir"/>
                <a:cs typeface="Avenir"/>
                <a:sym typeface="Aveni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3" name="Google Shape;63;g21e04e18209_0_1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pic>
        <p:nvPicPr>
          <p:cNvPr id="64" name="Google Shape;64;g21e04e18209_0_139"/>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65" name="Google Shape;65;g21e04e18209_0_139"/>
          <p:cNvPicPr preferRelativeResize="0"/>
          <p:nvPr/>
        </p:nvPicPr>
        <p:blipFill rotWithShape="1">
          <a:blip r:embed="rId3">
            <a:alphaModFix/>
          </a:blip>
          <a:srcRect/>
          <a:stretch/>
        </p:blipFill>
        <p:spPr>
          <a:xfrm>
            <a:off x="0" y="0"/>
            <a:ext cx="9144000" cy="5143489"/>
          </a:xfrm>
          <a:prstGeom prst="rect">
            <a:avLst/>
          </a:prstGeom>
          <a:noFill/>
          <a:ln>
            <a:noFill/>
          </a:ln>
        </p:spPr>
      </p:pic>
      <p:pic>
        <p:nvPicPr>
          <p:cNvPr id="66" name="Google Shape;66;g21e04e18209_0_139"/>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g21e04e18209_0_1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9" name="Google Shape;69;g21e04e18209_0_1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g21e04e18209_0_1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pic>
        <p:nvPicPr>
          <p:cNvPr id="72" name="Google Shape;72;g21e04e18209_0_146"/>
          <p:cNvPicPr preferRelativeResize="0"/>
          <p:nvPr/>
        </p:nvPicPr>
        <p:blipFill rotWithShape="1">
          <a:blip r:embed="rId2">
            <a:alphaModFix/>
          </a:blip>
          <a:srcRect/>
          <a:stretch/>
        </p:blipFill>
        <p:spPr>
          <a:xfrm>
            <a:off x="0" y="0"/>
            <a:ext cx="9143990"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g21e04e18209_0_1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5" name="Google Shape;75;g21e04e18209_0_1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6" name="Google Shape;76;g21e04e18209_0_1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pic>
        <p:nvPicPr>
          <p:cNvPr id="77" name="Google Shape;77;g21e04e18209_0_149"/>
          <p:cNvPicPr preferRelativeResize="0"/>
          <p:nvPr/>
        </p:nvPicPr>
        <p:blipFill rotWithShape="1">
          <a:blip r:embed="rId2">
            <a:alphaModFix/>
          </a:blip>
          <a:srcRect/>
          <a:stretch/>
        </p:blipFill>
        <p:spPr>
          <a:xfrm>
            <a:off x="3" y="3"/>
            <a:ext cx="6168632" cy="5143500"/>
          </a:xfrm>
          <a:prstGeom prst="rect">
            <a:avLst/>
          </a:prstGeom>
          <a:noFill/>
          <a:ln>
            <a:noFill/>
          </a:ln>
        </p:spPr>
      </p:pic>
      <p:pic>
        <p:nvPicPr>
          <p:cNvPr id="78" name="Google Shape;78;g21e04e18209_0_149"/>
          <p:cNvPicPr preferRelativeResize="0"/>
          <p:nvPr/>
        </p:nvPicPr>
        <p:blipFill rotWithShape="1">
          <a:blip r:embed="rId3">
            <a:alphaModFix/>
          </a:blip>
          <a:srcRect/>
          <a:stretch/>
        </p:blipFill>
        <p:spPr>
          <a:xfrm>
            <a:off x="50" y="0"/>
            <a:ext cx="6310316" cy="5143500"/>
          </a:xfrm>
          <a:prstGeom prst="rect">
            <a:avLst/>
          </a:prstGeom>
          <a:noFill/>
          <a:ln>
            <a:noFill/>
          </a:ln>
        </p:spPr>
      </p:pic>
      <p:sp>
        <p:nvSpPr>
          <p:cNvPr id="79" name="Google Shape;79;g21e04e18209_0_149"/>
          <p:cNvSpPr/>
          <p:nvPr/>
        </p:nvSpPr>
        <p:spPr>
          <a:xfrm>
            <a:off x="50" y="-125"/>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g21e04e18209_0_149"/>
          <p:cNvPicPr preferRelativeResize="0"/>
          <p:nvPr/>
        </p:nvPicPr>
        <p:blipFill rotWithShape="1">
          <a:blip r:embed="rId3">
            <a:alphaModFix/>
          </a:blip>
          <a:srcRect/>
          <a:stretch/>
        </p:blipFill>
        <p:spPr>
          <a:xfrm>
            <a:off x="0" y="0"/>
            <a:ext cx="6310316"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g21e04e18209_0_15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3" name="Google Shape;83;g21e04e18209_0_1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g21e04e18209_0_1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g21e04e18209_0_16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7" name="Google Shape;87;g21e04e18209_0_16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8" name="Google Shape;88;g21e04e18209_0_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g21e04e18209_0_1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g21e04e18209_0_1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g21e04e18209_0_16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4" name="Google Shape;94;g21e04e18209_0_16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g21e04e18209_0_1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b="1">
                <a:solidFill>
                  <a:srgbClr val="0071CE"/>
                </a:solidFill>
                <a:latin typeface="Avenir"/>
                <a:ea typeface="Avenir"/>
                <a:cs typeface="Avenir"/>
                <a:sym typeface="Avenir"/>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1350">
                <a:solidFill>
                  <a:schemeClr val="dk1"/>
                </a:solidFill>
                <a:highlight>
                  <a:srgbClr val="FFFFFF"/>
                </a:highlight>
                <a:latin typeface="Avenir"/>
                <a:ea typeface="Avenir"/>
                <a:cs typeface="Avenir"/>
                <a:sym typeface="Aveni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5" name="Google Shape;1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pic>
        <p:nvPicPr>
          <p:cNvPr id="16" name="Google Shape;16;p8"/>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g21e04e18209_0_17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8" name="Google Shape;98;g21e04e18209_0_1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g21e04e18209_0_17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g21e04e18209_0_17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2" name="Google Shape;102;g21e04e18209_0_17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g21e04e18209_0_17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4" name="Google Shape;104;g21e04e18209_0_1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g21e04e18209_0_18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7" name="Google Shape;107;g21e04e18209_0_18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8" name="Google Shape;108;g21e04e18209_0_1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pic>
        <p:nvPicPr>
          <p:cNvPr id="19" name="Google Shape;19;p9"/>
          <p:cNvPicPr preferRelativeResize="0"/>
          <p:nvPr/>
        </p:nvPicPr>
        <p:blipFill rotWithShape="1">
          <a:blip r:embed="rId2">
            <a:alphaModFix/>
          </a:blip>
          <a:srcRect/>
          <a:stretch/>
        </p:blipFill>
        <p:spPr>
          <a:xfrm>
            <a:off x="0" y="0"/>
            <a:ext cx="914399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 name="Google Shape;22;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 name="Google Shape;2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pic>
        <p:nvPicPr>
          <p:cNvPr id="24" name="Google Shape;24;p7"/>
          <p:cNvPicPr preferRelativeResize="0"/>
          <p:nvPr/>
        </p:nvPicPr>
        <p:blipFill rotWithShape="1">
          <a:blip r:embed="rId2">
            <a:alphaModFix/>
          </a:blip>
          <a:srcRect/>
          <a:stretch/>
        </p:blipFill>
        <p:spPr>
          <a:xfrm>
            <a:off x="3" y="3"/>
            <a:ext cx="6168632" cy="5143500"/>
          </a:xfrm>
          <a:prstGeom prst="rect">
            <a:avLst/>
          </a:prstGeom>
          <a:noFill/>
          <a:ln>
            <a:noFill/>
          </a:ln>
        </p:spPr>
      </p:pic>
      <p:pic>
        <p:nvPicPr>
          <p:cNvPr id="25" name="Google Shape;25;p7"/>
          <p:cNvPicPr preferRelativeResize="0"/>
          <p:nvPr/>
        </p:nvPicPr>
        <p:blipFill rotWithShape="1">
          <a:blip r:embed="rId3">
            <a:alphaModFix/>
          </a:blip>
          <a:srcRect/>
          <a:stretch/>
        </p:blipFill>
        <p:spPr>
          <a:xfrm>
            <a:off x="50" y="0"/>
            <a:ext cx="6310316" cy="5143500"/>
          </a:xfrm>
          <a:prstGeom prst="rect">
            <a:avLst/>
          </a:prstGeom>
          <a:noFill/>
          <a:ln>
            <a:noFill/>
          </a:ln>
        </p:spPr>
      </p:pic>
      <p:sp>
        <p:nvSpPr>
          <p:cNvPr id="26" name="Google Shape;26;p7"/>
          <p:cNvSpPr/>
          <p:nvPr/>
        </p:nvSpPr>
        <p:spPr>
          <a:xfrm>
            <a:off x="50" y="-125"/>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 name="Google Shape;27;p7"/>
          <p:cNvPicPr preferRelativeResize="0"/>
          <p:nvPr/>
        </p:nvPicPr>
        <p:blipFill rotWithShape="1">
          <a:blip r:embed="rId3">
            <a:alphaModFix/>
          </a:blip>
          <a:srcRect/>
          <a:stretch/>
        </p:blipFill>
        <p:spPr>
          <a:xfrm>
            <a:off x="0" y="0"/>
            <a:ext cx="6310316"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0" name="Google Shape;3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5" name="Google Shape;4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6"/>
        <p:cNvGrpSpPr/>
        <p:nvPr/>
      </p:nvGrpSpPr>
      <p:grpSpPr>
        <a:xfrm>
          <a:off x="0" y="0"/>
          <a:ext cx="0" cy="0"/>
          <a:chOff x="0" y="0"/>
          <a:chExt cx="0" cy="0"/>
        </a:xfrm>
      </p:grpSpPr>
      <p:sp>
        <p:nvSpPr>
          <p:cNvPr id="57" name="Google Shape;57;g21e04e18209_0_1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8" name="Google Shape;58;g21e04e18209_0_1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9" name="Google Shape;59;g21e04e18209_0_1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c5b8d16a-c82f-46ab-a4ab-fd0ba54952c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eliana.reis@seduc.pa.gov.br"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mailto:maura.fonseca@seduc.pa.gov.br" TargetMode="External"/><Relationship Id="rId4" Type="http://schemas.openxmlformats.org/officeDocument/2006/relationships/image" Target="../media/image17.png"/><Relationship Id="rId9" Type="http://schemas.openxmlformats.org/officeDocument/2006/relationships/hyperlink" Target="mailto:dief@seduc.pa.gov.b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DZem-yp1T6Efkxtd7UL257o_rQM88qpn/view?usp=drive_li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todospelaeducacao.org.br/noticias/aumenta-em-1-milhao-o-numero-de-criancas-nao-alfabetizad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5e16f28a00_0_29"/>
          <p:cNvSpPr txBox="1">
            <a:spLocks noGrp="1"/>
          </p:cNvSpPr>
          <p:nvPr>
            <p:ph type="ctrTitle"/>
          </p:nvPr>
        </p:nvSpPr>
        <p:spPr>
          <a:xfrm>
            <a:off x="2235300" y="265727"/>
            <a:ext cx="6908700" cy="1404000"/>
          </a:xfrm>
          <a:prstGeom prst="rect">
            <a:avLst/>
          </a:prstGeom>
          <a:noFill/>
          <a:ln>
            <a:noFill/>
          </a:ln>
        </p:spPr>
        <p:txBody>
          <a:bodyPr spcFirstLastPara="1" wrap="square" lIns="91425" tIns="91425" rIns="91425" bIns="91425" anchor="b" anchorCtr="0">
            <a:normAutofit/>
          </a:bodyPr>
          <a:lstStyle/>
          <a:p>
            <a:pPr marL="0" lvl="0" indent="0" algn="r" rtl="0">
              <a:lnSpc>
                <a:spcPct val="100000"/>
              </a:lnSpc>
              <a:spcBef>
                <a:spcPts val="0"/>
              </a:spcBef>
              <a:spcAft>
                <a:spcPts val="0"/>
              </a:spcAft>
              <a:buSzPts val="4680"/>
              <a:buNone/>
            </a:pPr>
            <a:r>
              <a:rPr lang="pt-BR" sz="3320" b="1">
                <a:solidFill>
                  <a:srgbClr val="0071CE"/>
                </a:solidFill>
                <a:latin typeface="Avenir"/>
                <a:ea typeface="Avenir"/>
                <a:cs typeface="Avenir"/>
                <a:sym typeface="Avenir"/>
              </a:rPr>
              <a:t>A importância das avaliações para o avanço da Educação </a:t>
            </a:r>
            <a:endParaRPr sz="3320" b="1">
              <a:solidFill>
                <a:srgbClr val="0071CE"/>
              </a:solidFill>
              <a:latin typeface="Avenir"/>
              <a:ea typeface="Avenir"/>
              <a:cs typeface="Avenir"/>
              <a:sym typeface="Avenir"/>
            </a:endParaRPr>
          </a:p>
        </p:txBody>
      </p:sp>
      <p:sp>
        <p:nvSpPr>
          <p:cNvPr id="114" name="Google Shape;114;g25e16f28a00_0_29"/>
          <p:cNvSpPr txBox="1">
            <a:spLocks noGrp="1"/>
          </p:cNvSpPr>
          <p:nvPr>
            <p:ph type="subTitle" idx="1"/>
          </p:nvPr>
        </p:nvSpPr>
        <p:spPr>
          <a:xfrm>
            <a:off x="5378825" y="4662925"/>
            <a:ext cx="3453600" cy="792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2800"/>
              <a:buNone/>
            </a:pPr>
            <a:r>
              <a:rPr lang="pt-BR" sz="1800">
                <a:latin typeface="Avenir"/>
                <a:ea typeface="Avenir"/>
                <a:cs typeface="Avenir"/>
                <a:sym typeface="Avenir"/>
              </a:rPr>
              <a:t>03.08.2023</a:t>
            </a:r>
            <a:endParaRPr sz="1800">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4b8e381a1f_0_48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Resultados da Avaliação de Fluência Leitora | 2023</a:t>
            </a:r>
            <a:endParaRPr>
              <a:latin typeface="Montserrat"/>
              <a:ea typeface="Montserrat"/>
              <a:cs typeface="Montserrat"/>
              <a:sym typeface="Montserrat"/>
            </a:endParaRPr>
          </a:p>
        </p:txBody>
      </p:sp>
      <p:sp>
        <p:nvSpPr>
          <p:cNvPr id="241" name="Google Shape;241;g24b8e381a1f_0_485"/>
          <p:cNvSpPr txBox="1"/>
          <p:nvPr/>
        </p:nvSpPr>
        <p:spPr>
          <a:xfrm>
            <a:off x="148186" y="4379206"/>
            <a:ext cx="2482200" cy="261600"/>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pt-BR" sz="800" b="0" i="0" u="none" strike="noStrike" cap="none">
                <a:solidFill>
                  <a:srgbClr val="000000"/>
                </a:solidFill>
                <a:latin typeface="Arial"/>
                <a:ea typeface="Arial"/>
                <a:cs typeface="Arial"/>
                <a:sym typeface="Arial"/>
              </a:rPr>
              <a:t>Fonte: CAEd/UFJF | Produção ABC.</a:t>
            </a:r>
            <a:endParaRPr sz="800" b="0" i="0" u="none" strike="noStrike" cap="none">
              <a:solidFill>
                <a:srgbClr val="000000"/>
              </a:solidFill>
              <a:latin typeface="Arial"/>
              <a:ea typeface="Arial"/>
              <a:cs typeface="Arial"/>
              <a:sym typeface="Arial"/>
            </a:endParaRPr>
          </a:p>
        </p:txBody>
      </p:sp>
      <p:sp>
        <p:nvSpPr>
          <p:cNvPr id="242" name="Google Shape;242;g24b8e381a1f_0_485"/>
          <p:cNvSpPr txBox="1"/>
          <p:nvPr/>
        </p:nvSpPr>
        <p:spPr>
          <a:xfrm>
            <a:off x="298850" y="1210325"/>
            <a:ext cx="33942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sng" strike="noStrike" cap="none">
                <a:solidFill>
                  <a:srgbClr val="000000"/>
                </a:solidFill>
                <a:latin typeface="Quicksand"/>
                <a:ea typeface="Quicksand"/>
                <a:cs typeface="Quicksand"/>
                <a:sym typeface="Quicksand"/>
              </a:rPr>
              <a:t>Nível de Fluência Leitora predominante por município Distribuição dos estudantes | Avaliação de Fluência Leitora | 2023 | Pará - rede pública </a:t>
            </a:r>
            <a:endParaRPr sz="1100" b="0" i="0" u="sng" strike="noStrike" cap="none">
              <a:solidFill>
                <a:srgbClr val="000000"/>
              </a:solidFill>
              <a:latin typeface="Quicksand Medium"/>
              <a:ea typeface="Quicksand Medium"/>
              <a:cs typeface="Quicksand Medium"/>
              <a:sym typeface="Quicksand Medium"/>
            </a:endParaRPr>
          </a:p>
        </p:txBody>
      </p:sp>
      <p:pic>
        <p:nvPicPr>
          <p:cNvPr id="243" name="Google Shape;243;g24b8e381a1f_0_485" title="This slide contains the following visuals: MAPA DOS MUNICÍPIOS PELO NÍVEL DE FLUÊNCIA PREDOMINANTE  ,textbox ,textbox. Please refer to the notes on this slide for details">
            <a:hlinkClick r:id="rId3"/>
          </p:cNvPr>
          <p:cNvPicPr preferRelativeResize="0"/>
          <p:nvPr/>
        </p:nvPicPr>
        <p:blipFill rotWithShape="1">
          <a:blip r:embed="rId4">
            <a:alphaModFix/>
          </a:blip>
          <a:srcRect l="18298" t="4821" r="22424" b="11474"/>
          <a:stretch/>
        </p:blipFill>
        <p:spPr>
          <a:xfrm>
            <a:off x="3868875" y="794000"/>
            <a:ext cx="3924250" cy="3509001"/>
          </a:xfrm>
          <a:prstGeom prst="rect">
            <a:avLst/>
          </a:prstGeom>
          <a:noFill/>
          <a:ln>
            <a:noFill/>
          </a:ln>
        </p:spPr>
      </p:pic>
      <p:pic>
        <p:nvPicPr>
          <p:cNvPr id="244" name="Google Shape;244;g24b8e381a1f_0_485" title="This slide contains the following visuals: MAPA DOS MUNICÍPIOS PELO NÍVEL DE FLUÊNCIA PREDOMINANTE  ,textbox ,textbox. Please refer to the notes on this slide for details">
            <a:hlinkClick r:id="rId3"/>
          </p:cNvPr>
          <p:cNvPicPr preferRelativeResize="0"/>
          <p:nvPr/>
        </p:nvPicPr>
        <p:blipFill rotWithShape="1">
          <a:blip r:embed="rId4">
            <a:alphaModFix/>
          </a:blip>
          <a:srcRect l="86581" t="45616" r="2165" b="45499"/>
          <a:stretch/>
        </p:blipFill>
        <p:spPr>
          <a:xfrm>
            <a:off x="6727902" y="3693334"/>
            <a:ext cx="914400" cy="457192"/>
          </a:xfrm>
          <a:prstGeom prst="rect">
            <a:avLst/>
          </a:prstGeom>
          <a:noFill/>
          <a:ln>
            <a:noFill/>
          </a:ln>
        </p:spPr>
      </p:pic>
      <p:sp>
        <p:nvSpPr>
          <p:cNvPr id="245" name="Google Shape;245;g24b8e381a1f_0_485"/>
          <p:cNvSpPr txBox="1"/>
          <p:nvPr/>
        </p:nvSpPr>
        <p:spPr>
          <a:xfrm>
            <a:off x="8602175" y="2819100"/>
            <a:ext cx="914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4b8e381a1f_0_485"/>
          <p:cNvSpPr/>
          <p:nvPr/>
        </p:nvSpPr>
        <p:spPr>
          <a:xfrm>
            <a:off x="358300" y="2819100"/>
            <a:ext cx="3120900" cy="1230300"/>
          </a:xfrm>
          <a:prstGeom prst="wedgeRectCallout">
            <a:avLst>
              <a:gd name="adj1" fmla="val 56169"/>
              <a:gd name="adj2" fmla="val -23785"/>
            </a:avLst>
          </a:pr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t-BR" sz="1000" i="1">
                <a:latin typeface="Hind"/>
                <a:ea typeface="Hind"/>
                <a:cs typeface="Hind"/>
                <a:sym typeface="Hind"/>
              </a:rPr>
              <a:t>Orientações para acesso aos resultados da avaliação de Fluência Leitora na plataforma:</a:t>
            </a:r>
            <a:endParaRPr sz="1000" i="1">
              <a:latin typeface="Hind"/>
              <a:ea typeface="Hind"/>
              <a:cs typeface="Hind"/>
              <a:sym typeface="Hind"/>
            </a:endParaRPr>
          </a:p>
          <a:p>
            <a:pPr marL="269999" lvl="0" indent="-149225" algn="l" rtl="0">
              <a:spcBef>
                <a:spcPts val="0"/>
              </a:spcBef>
              <a:spcAft>
                <a:spcPts val="0"/>
              </a:spcAft>
              <a:buSzPts val="1000"/>
              <a:buFont typeface="Hind"/>
              <a:buChar char="●"/>
            </a:pPr>
            <a:r>
              <a:rPr lang="pt-BR" sz="1000" i="1">
                <a:latin typeface="Hind"/>
                <a:ea typeface="Hind"/>
                <a:cs typeface="Hind"/>
                <a:sym typeface="Hind"/>
              </a:rPr>
              <a:t>Acesse a plataforma: https://parc.caeddigital.net/</a:t>
            </a:r>
            <a:endParaRPr sz="1000" i="1">
              <a:latin typeface="Hind"/>
              <a:ea typeface="Hind"/>
              <a:cs typeface="Hind"/>
              <a:sym typeface="Hind"/>
            </a:endParaRPr>
          </a:p>
          <a:p>
            <a:pPr marL="269999" lvl="0" indent="-149225" algn="l" rtl="0">
              <a:spcBef>
                <a:spcPts val="0"/>
              </a:spcBef>
              <a:spcAft>
                <a:spcPts val="0"/>
              </a:spcAft>
              <a:buSzPts val="1000"/>
              <a:buFont typeface="Hind"/>
              <a:buChar char="●"/>
            </a:pPr>
            <a:r>
              <a:rPr lang="pt-BR" sz="1000" i="1">
                <a:latin typeface="Hind"/>
                <a:ea typeface="Hind"/>
                <a:cs typeface="Hind"/>
                <a:sym typeface="Hind"/>
              </a:rPr>
              <a:t>Realize o login utilizando seu CPF</a:t>
            </a:r>
            <a:endParaRPr sz="1000" i="1">
              <a:latin typeface="Hind"/>
              <a:ea typeface="Hind"/>
              <a:cs typeface="Hind"/>
              <a:sym typeface="Hind"/>
            </a:endParaRPr>
          </a:p>
          <a:p>
            <a:pPr marL="269999" lvl="0" indent="-149225" algn="l" rtl="0">
              <a:spcBef>
                <a:spcPts val="0"/>
              </a:spcBef>
              <a:spcAft>
                <a:spcPts val="0"/>
              </a:spcAft>
              <a:buSzPts val="1000"/>
              <a:buFont typeface="Hind"/>
              <a:buChar char="●"/>
            </a:pPr>
            <a:r>
              <a:rPr lang="pt-BR" sz="1000" i="1">
                <a:latin typeface="Hind"/>
                <a:ea typeface="Hind"/>
                <a:cs typeface="Hind"/>
                <a:sym typeface="Hind"/>
              </a:rPr>
              <a:t>Em caso de dúvidas, entre em contato com a equipe de avaliação: cav@seduc.pa.gov.br</a:t>
            </a:r>
            <a:endParaRPr sz="1000" i="1">
              <a:latin typeface="Hind"/>
              <a:ea typeface="Hind"/>
              <a:cs typeface="Hind"/>
              <a:sym typeface="Hi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392dd2fd81_0_0"/>
          <p:cNvSpPr txBox="1"/>
          <p:nvPr/>
        </p:nvSpPr>
        <p:spPr>
          <a:xfrm>
            <a:off x="6422111" y="3809020"/>
            <a:ext cx="2482200" cy="261600"/>
          </a:xfrm>
          <a:prstGeom prst="rect">
            <a:avLst/>
          </a:prstGeom>
          <a:noFill/>
          <a:ln>
            <a:noFill/>
          </a:ln>
        </p:spPr>
        <p:txBody>
          <a:bodyPr spcFirstLastPara="1" wrap="square" lIns="68575" tIns="68575" rIns="68575" bIns="68575" anchor="t" anchorCtr="0">
            <a:spAutoFit/>
          </a:bodyPr>
          <a:lstStyle/>
          <a:p>
            <a:pPr marL="0" marR="0" lvl="0" indent="0" algn="r" rtl="0">
              <a:lnSpc>
                <a:spcPct val="115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258" name="Google Shape;258;g2392dd2fd81_0_0"/>
          <p:cNvPicPr preferRelativeResize="0"/>
          <p:nvPr/>
        </p:nvPicPr>
        <p:blipFill rotWithShape="1">
          <a:blip r:embed="rId3">
            <a:alphaModFix/>
          </a:blip>
          <a:srcRect/>
          <a:stretch/>
        </p:blipFill>
        <p:spPr>
          <a:xfrm>
            <a:off x="350001" y="650050"/>
            <a:ext cx="2676073" cy="2779203"/>
          </a:xfrm>
          <a:prstGeom prst="rect">
            <a:avLst/>
          </a:prstGeom>
          <a:noFill/>
          <a:ln>
            <a:noFill/>
          </a:ln>
        </p:spPr>
      </p:pic>
      <p:sp>
        <p:nvSpPr>
          <p:cNvPr id="259" name="Google Shape;259;g2392dd2fd81_0_0"/>
          <p:cNvSpPr txBox="1">
            <a:spLocks noGrp="1"/>
          </p:cNvSpPr>
          <p:nvPr>
            <p:ph type="title"/>
          </p:nvPr>
        </p:nvSpPr>
        <p:spPr>
          <a:xfrm>
            <a:off x="3670875" y="962400"/>
            <a:ext cx="3654000" cy="2304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799"/>
              <a:buNone/>
            </a:pPr>
            <a:r>
              <a:rPr lang="pt-BR" sz="2689">
                <a:solidFill>
                  <a:srgbClr val="FFFFFF"/>
                </a:solidFill>
                <a:highlight>
                  <a:srgbClr val="CC0000"/>
                </a:highlight>
              </a:rPr>
              <a:t>Lei nº 9.867, de 13 de março de 2023</a:t>
            </a:r>
            <a:r>
              <a:rPr lang="pt-BR" sz="2289">
                <a:solidFill>
                  <a:srgbClr val="000000"/>
                </a:solidFill>
              </a:rPr>
              <a:t> sancionada e publicada em DOE</a:t>
            </a:r>
            <a:endParaRPr sz="2289">
              <a:solidFill>
                <a:srgbClr val="000000"/>
              </a:solidFill>
            </a:endParaRPr>
          </a:p>
          <a:p>
            <a:pPr marL="0" lvl="0" indent="0" algn="ctr" rtl="0">
              <a:lnSpc>
                <a:spcPct val="115000"/>
              </a:lnSpc>
              <a:spcBef>
                <a:spcPts val="0"/>
              </a:spcBef>
              <a:spcAft>
                <a:spcPts val="0"/>
              </a:spcAft>
              <a:buSzPts val="2799"/>
              <a:buNone/>
            </a:pPr>
            <a:endParaRPr sz="1789" i="1">
              <a:solidFill>
                <a:srgbClr val="000000"/>
              </a:solidFill>
            </a:endParaRPr>
          </a:p>
          <a:p>
            <a:pPr marL="0" lvl="0" indent="0" algn="ctr" rtl="0">
              <a:lnSpc>
                <a:spcPct val="115000"/>
              </a:lnSpc>
              <a:spcBef>
                <a:spcPts val="0"/>
              </a:spcBef>
              <a:spcAft>
                <a:spcPts val="0"/>
              </a:spcAft>
              <a:buSzPts val="2799"/>
              <a:buNone/>
            </a:pPr>
            <a:r>
              <a:rPr lang="pt-BR" sz="1789" i="1">
                <a:solidFill>
                  <a:srgbClr val="000000"/>
                </a:solidFill>
              </a:rPr>
              <a:t>Institui o Programa </a:t>
            </a:r>
            <a:endParaRPr sz="1789" i="1">
              <a:solidFill>
                <a:srgbClr val="000000"/>
              </a:solidFill>
            </a:endParaRPr>
          </a:p>
          <a:p>
            <a:pPr marL="0" lvl="0" indent="0" algn="ctr" rtl="0">
              <a:lnSpc>
                <a:spcPct val="115000"/>
              </a:lnSpc>
              <a:spcBef>
                <a:spcPts val="0"/>
              </a:spcBef>
              <a:spcAft>
                <a:spcPts val="0"/>
              </a:spcAft>
              <a:buSzPts val="2799"/>
              <a:buNone/>
            </a:pPr>
            <a:r>
              <a:rPr lang="pt-BR" sz="1789" i="1">
                <a:solidFill>
                  <a:srgbClr val="000000"/>
                </a:solidFill>
              </a:rPr>
              <a:t>Alfabetiza Pará</a:t>
            </a:r>
            <a:endParaRPr sz="1789" i="1">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5e16f28a00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Eixos do Alfabetiza Pará</a:t>
            </a:r>
            <a:endParaRPr>
              <a:latin typeface="Montserrat"/>
              <a:ea typeface="Montserrat"/>
              <a:cs typeface="Montserrat"/>
              <a:sym typeface="Montserrat"/>
            </a:endParaRPr>
          </a:p>
        </p:txBody>
      </p:sp>
      <p:sp>
        <p:nvSpPr>
          <p:cNvPr id="265" name="Google Shape;265;g25e16f28a00_0_0"/>
          <p:cNvSpPr txBox="1">
            <a:spLocks noGrp="1"/>
          </p:cNvSpPr>
          <p:nvPr>
            <p:ph type="body" idx="1"/>
          </p:nvPr>
        </p:nvSpPr>
        <p:spPr>
          <a:xfrm>
            <a:off x="314325" y="1152475"/>
            <a:ext cx="8517900" cy="3416400"/>
          </a:xfrm>
          <a:prstGeom prst="rect">
            <a:avLst/>
          </a:prstGeom>
          <a:noFill/>
          <a:ln>
            <a:noFill/>
          </a:ln>
        </p:spPr>
        <p:txBody>
          <a:bodyPr spcFirstLastPara="1" wrap="square" lIns="91425" tIns="91425" rIns="91425" bIns="91425" anchor="t" anchorCtr="0">
            <a:normAutofit/>
          </a:bodyPr>
          <a:lstStyle/>
          <a:p>
            <a:pPr marL="457200" lvl="0" indent="-304800" algn="l" rtl="0">
              <a:lnSpc>
                <a:spcPct val="100000"/>
              </a:lnSpc>
              <a:spcBef>
                <a:spcPts val="0"/>
              </a:spcBef>
              <a:spcAft>
                <a:spcPts val="0"/>
              </a:spcAft>
              <a:buSzPts val="1200"/>
              <a:buFont typeface="Montserrat Medium"/>
              <a:buChar char="➔"/>
            </a:pPr>
            <a:r>
              <a:rPr lang="pt-BR" sz="1200" b="1">
                <a:solidFill>
                  <a:srgbClr val="FFFFFF"/>
                </a:solidFill>
                <a:highlight>
                  <a:schemeClr val="accent1"/>
                </a:highlight>
                <a:latin typeface="Montserrat"/>
                <a:ea typeface="Montserrat"/>
                <a:cs typeface="Montserrat"/>
                <a:sym typeface="Montserrat"/>
              </a:rPr>
              <a:t>Premiação das escolas</a:t>
            </a:r>
            <a:r>
              <a:rPr lang="pt-BR" sz="1200">
                <a:highlight>
                  <a:schemeClr val="lt1"/>
                </a:highlight>
                <a:latin typeface="Montserrat Medium"/>
                <a:ea typeface="Montserrat Medium"/>
                <a:cs typeface="Montserrat Medium"/>
                <a:sym typeface="Montserrat Medium"/>
              </a:rPr>
              <a:t> com os melhores resultados na avaliação externa;</a:t>
            </a:r>
            <a:endParaRPr sz="1200">
              <a:highlight>
                <a:schemeClr val="lt1"/>
              </a:highlight>
              <a:latin typeface="Montserrat Medium"/>
              <a:ea typeface="Montserrat Medium"/>
              <a:cs typeface="Montserrat Medium"/>
              <a:sym typeface="Montserrat Medium"/>
            </a:endParaRPr>
          </a:p>
          <a:p>
            <a:pPr marL="457200" lvl="0" indent="-304800" algn="l" rtl="0">
              <a:lnSpc>
                <a:spcPct val="100000"/>
              </a:lnSpc>
              <a:spcBef>
                <a:spcPts val="1000"/>
              </a:spcBef>
              <a:spcAft>
                <a:spcPts val="0"/>
              </a:spcAft>
              <a:buSzPts val="1200"/>
              <a:buFont typeface="Montserrat Medium"/>
              <a:buChar char="➔"/>
            </a:pPr>
            <a:r>
              <a:rPr lang="pt-BR" sz="1200" b="1">
                <a:solidFill>
                  <a:srgbClr val="FFFFFF"/>
                </a:solidFill>
                <a:highlight>
                  <a:schemeClr val="accent1"/>
                </a:highlight>
                <a:latin typeface="Montserrat"/>
                <a:ea typeface="Montserrat"/>
                <a:cs typeface="Montserrat"/>
                <a:sym typeface="Montserrat"/>
              </a:rPr>
              <a:t>Apoio técnico-financeiro</a:t>
            </a:r>
            <a:r>
              <a:rPr lang="pt-BR" sz="1200">
                <a:highlight>
                  <a:schemeClr val="lt1"/>
                </a:highlight>
                <a:latin typeface="Montserrat Medium"/>
                <a:ea typeface="Montserrat Medium"/>
                <a:cs typeface="Montserrat Medium"/>
                <a:sym typeface="Montserrat Medium"/>
              </a:rPr>
              <a:t> visando a melhoria das escolas com os menores resultados na avaliação externa;</a:t>
            </a:r>
            <a:endParaRPr sz="1200">
              <a:highlight>
                <a:schemeClr val="lt1"/>
              </a:highlight>
              <a:latin typeface="Montserrat Medium"/>
              <a:ea typeface="Montserrat Medium"/>
              <a:cs typeface="Montserrat Medium"/>
              <a:sym typeface="Montserrat Medium"/>
            </a:endParaRPr>
          </a:p>
          <a:p>
            <a:pPr marL="457200" lvl="0" indent="-304800" algn="l" rtl="0">
              <a:lnSpc>
                <a:spcPct val="100000"/>
              </a:lnSpc>
              <a:spcBef>
                <a:spcPts val="1000"/>
              </a:spcBef>
              <a:spcAft>
                <a:spcPts val="0"/>
              </a:spcAft>
              <a:buSzPts val="1200"/>
              <a:buFont typeface="Montserrat Medium"/>
              <a:buChar char="➔"/>
            </a:pPr>
            <a:r>
              <a:rPr lang="pt-BR" sz="1200" b="1">
                <a:solidFill>
                  <a:srgbClr val="FFFFFF"/>
                </a:solidFill>
                <a:highlight>
                  <a:schemeClr val="accent1"/>
                </a:highlight>
                <a:latin typeface="Montserrat"/>
                <a:ea typeface="Montserrat"/>
                <a:cs typeface="Montserrat"/>
                <a:sym typeface="Montserrat"/>
              </a:rPr>
              <a:t>Acompanhamento e assessoria</a:t>
            </a:r>
            <a:r>
              <a:rPr lang="pt-BR" sz="1200">
                <a:highlight>
                  <a:schemeClr val="lt1"/>
                </a:highlight>
                <a:latin typeface="Montserrat Medium"/>
                <a:ea typeface="Montserrat Medium"/>
                <a:cs typeface="Montserrat Medium"/>
                <a:sym typeface="Montserrat Medium"/>
              </a:rPr>
              <a:t> técnica e pedagógica para a implementação do Programa no município por intermédio das regionais;</a:t>
            </a:r>
            <a:endParaRPr sz="1200">
              <a:highlight>
                <a:schemeClr val="lt1"/>
              </a:highlight>
              <a:latin typeface="Montserrat Medium"/>
              <a:ea typeface="Montserrat Medium"/>
              <a:cs typeface="Montserrat Medium"/>
              <a:sym typeface="Montserrat Medium"/>
            </a:endParaRPr>
          </a:p>
          <a:p>
            <a:pPr marL="457200" lvl="0" indent="-304800" algn="l" rtl="0">
              <a:lnSpc>
                <a:spcPct val="100000"/>
              </a:lnSpc>
              <a:spcBef>
                <a:spcPts val="1000"/>
              </a:spcBef>
              <a:spcAft>
                <a:spcPts val="0"/>
              </a:spcAft>
              <a:buSzPts val="1200"/>
              <a:buFont typeface="Montserrat Medium"/>
              <a:buChar char="➔"/>
            </a:pPr>
            <a:r>
              <a:rPr lang="pt-BR" sz="1200" b="1">
                <a:solidFill>
                  <a:schemeClr val="lt1"/>
                </a:solidFill>
                <a:highlight>
                  <a:schemeClr val="accent1"/>
                </a:highlight>
                <a:latin typeface="Montserrat"/>
                <a:ea typeface="Montserrat"/>
                <a:cs typeface="Montserrat"/>
                <a:sym typeface="Montserrat"/>
              </a:rPr>
              <a:t>Formação</a:t>
            </a:r>
            <a:r>
              <a:rPr lang="pt-BR" sz="1200" b="1">
                <a:highlight>
                  <a:schemeClr val="lt1"/>
                </a:highlight>
                <a:latin typeface="Montserrat"/>
                <a:ea typeface="Montserrat"/>
                <a:cs typeface="Montserrat"/>
                <a:sym typeface="Montserrat"/>
              </a:rPr>
              <a:t> </a:t>
            </a:r>
            <a:r>
              <a:rPr lang="pt-BR" sz="1200">
                <a:highlight>
                  <a:schemeClr val="lt1"/>
                </a:highlight>
                <a:latin typeface="Montserrat Medium"/>
                <a:ea typeface="Montserrat Medium"/>
                <a:cs typeface="Montserrat Medium"/>
                <a:sym typeface="Montserrat Medium"/>
              </a:rPr>
              <a:t>da equipe técnica, professores e gestores escolares;</a:t>
            </a:r>
            <a:endParaRPr sz="1200">
              <a:highlight>
                <a:schemeClr val="lt1"/>
              </a:highlight>
              <a:latin typeface="Montserrat Medium"/>
              <a:ea typeface="Montserrat Medium"/>
              <a:cs typeface="Montserrat Medium"/>
              <a:sym typeface="Montserrat Medium"/>
            </a:endParaRPr>
          </a:p>
          <a:p>
            <a:pPr marL="457200" lvl="0" indent="-304800" algn="l" rtl="0">
              <a:lnSpc>
                <a:spcPct val="100000"/>
              </a:lnSpc>
              <a:spcBef>
                <a:spcPts val="1000"/>
              </a:spcBef>
              <a:spcAft>
                <a:spcPts val="0"/>
              </a:spcAft>
              <a:buSzPts val="1200"/>
              <a:buFont typeface="Montserrat Medium"/>
              <a:buChar char="➔"/>
            </a:pPr>
            <a:r>
              <a:rPr lang="pt-BR" sz="1200">
                <a:highlight>
                  <a:schemeClr val="lt1"/>
                </a:highlight>
                <a:latin typeface="Montserrat Medium"/>
                <a:ea typeface="Montserrat Medium"/>
                <a:cs typeface="Montserrat Medium"/>
                <a:sym typeface="Montserrat Medium"/>
              </a:rPr>
              <a:t>Financiamento pelo Estado de:</a:t>
            </a:r>
            <a:endParaRPr sz="1200">
              <a:highlight>
                <a:schemeClr val="lt1"/>
              </a:highlight>
              <a:latin typeface="Montserrat Medium"/>
              <a:ea typeface="Montserrat Medium"/>
              <a:cs typeface="Montserrat Medium"/>
              <a:sym typeface="Montserrat Medium"/>
            </a:endParaRPr>
          </a:p>
          <a:p>
            <a:pPr marL="914400" lvl="1" indent="-304800" algn="l" rtl="0">
              <a:lnSpc>
                <a:spcPct val="100000"/>
              </a:lnSpc>
              <a:spcBef>
                <a:spcPts val="1000"/>
              </a:spcBef>
              <a:spcAft>
                <a:spcPts val="0"/>
              </a:spcAft>
              <a:buSzPts val="1200"/>
              <a:buFont typeface="Montserrat Medium"/>
              <a:buChar char="○"/>
            </a:pPr>
            <a:r>
              <a:rPr lang="pt-BR" sz="1200" b="1">
                <a:solidFill>
                  <a:schemeClr val="lt1"/>
                </a:solidFill>
                <a:highlight>
                  <a:schemeClr val="accent1"/>
                </a:highlight>
                <a:latin typeface="Montserrat"/>
                <a:ea typeface="Montserrat"/>
                <a:cs typeface="Montserrat"/>
                <a:sym typeface="Montserrat"/>
              </a:rPr>
              <a:t>Materiais</a:t>
            </a:r>
            <a:r>
              <a:rPr lang="pt-BR" sz="1200">
                <a:latin typeface="Montserrat Medium"/>
                <a:ea typeface="Montserrat Medium"/>
                <a:cs typeface="Montserrat Medium"/>
                <a:sym typeface="Montserrat Medium"/>
              </a:rPr>
              <a:t> </a:t>
            </a:r>
            <a:r>
              <a:rPr lang="pt-BR" sz="1200">
                <a:solidFill>
                  <a:schemeClr val="dk1"/>
                </a:solidFill>
                <a:highlight>
                  <a:schemeClr val="lt1"/>
                </a:highlight>
                <a:latin typeface="Montserrat Medium"/>
                <a:ea typeface="Montserrat Medium"/>
                <a:cs typeface="Montserrat Medium"/>
                <a:sym typeface="Montserrat Medium"/>
              </a:rPr>
              <a:t>para formação e práticas pedagógicas dos</a:t>
            </a:r>
            <a:r>
              <a:rPr lang="pt-BR" sz="1200">
                <a:latin typeface="Montserrat Medium"/>
                <a:ea typeface="Montserrat Medium"/>
                <a:cs typeface="Montserrat Medium"/>
                <a:sym typeface="Montserrat Medium"/>
              </a:rPr>
              <a:t> </a:t>
            </a:r>
            <a:r>
              <a:rPr lang="pt-BR" sz="1200" b="1">
                <a:solidFill>
                  <a:schemeClr val="lt1"/>
                </a:solidFill>
                <a:highlight>
                  <a:schemeClr val="accent1"/>
                </a:highlight>
                <a:latin typeface="Montserrat"/>
                <a:ea typeface="Montserrat"/>
                <a:cs typeface="Montserrat"/>
                <a:sym typeface="Montserrat"/>
              </a:rPr>
              <a:t>professores</a:t>
            </a:r>
            <a:r>
              <a:rPr lang="pt-BR" sz="1200">
                <a:solidFill>
                  <a:schemeClr val="dk1"/>
                </a:solidFill>
                <a:highlight>
                  <a:schemeClr val="lt1"/>
                </a:highlight>
                <a:latin typeface="Montserrat Medium"/>
                <a:ea typeface="Montserrat Medium"/>
                <a:cs typeface="Montserrat Medium"/>
                <a:sym typeface="Montserrat Medium"/>
              </a:rPr>
              <a:t> alfabetizadores;</a:t>
            </a:r>
            <a:endParaRPr sz="1200">
              <a:solidFill>
                <a:schemeClr val="dk1"/>
              </a:solidFill>
              <a:highlight>
                <a:schemeClr val="lt1"/>
              </a:highlight>
              <a:latin typeface="Montserrat Medium"/>
              <a:ea typeface="Montserrat Medium"/>
              <a:cs typeface="Montserrat Medium"/>
              <a:sym typeface="Montserrat Medium"/>
            </a:endParaRPr>
          </a:p>
          <a:p>
            <a:pPr marL="914400" lvl="1" indent="-304800" algn="l" rtl="0">
              <a:lnSpc>
                <a:spcPct val="100000"/>
              </a:lnSpc>
              <a:spcBef>
                <a:spcPts val="1000"/>
              </a:spcBef>
              <a:spcAft>
                <a:spcPts val="0"/>
              </a:spcAft>
              <a:buSzPts val="1200"/>
              <a:buFont typeface="Montserrat Medium"/>
              <a:buChar char="○"/>
            </a:pPr>
            <a:r>
              <a:rPr lang="pt-BR" sz="1200" b="1">
                <a:solidFill>
                  <a:schemeClr val="lt1"/>
                </a:solidFill>
                <a:highlight>
                  <a:schemeClr val="accent1"/>
                </a:highlight>
                <a:latin typeface="Montserrat"/>
                <a:ea typeface="Montserrat"/>
                <a:cs typeface="Montserrat"/>
                <a:sym typeface="Montserrat"/>
              </a:rPr>
              <a:t>Material didático</a:t>
            </a:r>
            <a:r>
              <a:rPr lang="pt-BR" sz="1200">
                <a:latin typeface="Montserrat Medium"/>
                <a:ea typeface="Montserrat Medium"/>
                <a:cs typeface="Montserrat Medium"/>
                <a:sym typeface="Montserrat Medium"/>
              </a:rPr>
              <a:t> </a:t>
            </a:r>
            <a:r>
              <a:rPr lang="pt-BR" sz="1200">
                <a:solidFill>
                  <a:schemeClr val="dk1"/>
                </a:solidFill>
                <a:highlight>
                  <a:schemeClr val="lt1"/>
                </a:highlight>
                <a:latin typeface="Montserrat Medium"/>
                <a:ea typeface="Montserrat Medium"/>
                <a:cs typeface="Montserrat Medium"/>
                <a:sym typeface="Montserrat Medium"/>
              </a:rPr>
              <a:t>para todos os</a:t>
            </a:r>
            <a:r>
              <a:rPr lang="pt-BR" sz="1200">
                <a:latin typeface="Montserrat Medium"/>
                <a:ea typeface="Montserrat Medium"/>
                <a:cs typeface="Montserrat Medium"/>
                <a:sym typeface="Montserrat Medium"/>
              </a:rPr>
              <a:t> </a:t>
            </a:r>
            <a:r>
              <a:rPr lang="pt-BR" sz="1200" b="1">
                <a:solidFill>
                  <a:schemeClr val="lt1"/>
                </a:solidFill>
                <a:highlight>
                  <a:schemeClr val="accent1"/>
                </a:highlight>
                <a:latin typeface="Montserrat"/>
                <a:ea typeface="Montserrat"/>
                <a:cs typeface="Montserrat"/>
                <a:sym typeface="Montserrat"/>
              </a:rPr>
              <a:t>alunos</a:t>
            </a:r>
            <a:r>
              <a:rPr lang="pt-BR" sz="1200">
                <a:latin typeface="Montserrat Medium"/>
                <a:ea typeface="Montserrat Medium"/>
                <a:cs typeface="Montserrat Medium"/>
                <a:sym typeface="Montserrat Medium"/>
              </a:rPr>
              <a:t> </a:t>
            </a:r>
            <a:r>
              <a:rPr lang="pt-BR" sz="1200">
                <a:solidFill>
                  <a:schemeClr val="dk1"/>
                </a:solidFill>
                <a:highlight>
                  <a:schemeClr val="lt1"/>
                </a:highlight>
                <a:latin typeface="Montserrat Medium"/>
                <a:ea typeface="Montserrat Medium"/>
                <a:cs typeface="Montserrat Medium"/>
                <a:sym typeface="Montserrat Medium"/>
              </a:rPr>
              <a:t>de 1º e 2º anos do EF da rede pública de ensino*;</a:t>
            </a:r>
            <a:endParaRPr sz="1200">
              <a:latin typeface="Montserrat Medium"/>
              <a:ea typeface="Montserrat Medium"/>
              <a:cs typeface="Montserrat Medium"/>
              <a:sym typeface="Montserrat Medium"/>
            </a:endParaRPr>
          </a:p>
          <a:p>
            <a:pPr marL="914400" lvl="1" indent="-304800" algn="l" rtl="0">
              <a:lnSpc>
                <a:spcPct val="100000"/>
              </a:lnSpc>
              <a:spcBef>
                <a:spcPts val="1000"/>
              </a:spcBef>
              <a:spcAft>
                <a:spcPts val="1000"/>
              </a:spcAft>
              <a:buSzPts val="1200"/>
              <a:buFont typeface="Montserrat Medium"/>
              <a:buChar char="○"/>
            </a:pPr>
            <a:r>
              <a:rPr lang="pt-BR" sz="1200" b="1">
                <a:solidFill>
                  <a:schemeClr val="lt1"/>
                </a:solidFill>
                <a:highlight>
                  <a:schemeClr val="accent1"/>
                </a:highlight>
                <a:latin typeface="Montserrat"/>
                <a:ea typeface="Montserrat"/>
                <a:cs typeface="Montserrat"/>
                <a:sym typeface="Montserrat"/>
              </a:rPr>
              <a:t>Avaliação</a:t>
            </a:r>
            <a:r>
              <a:rPr lang="pt-BR" sz="1200">
                <a:latin typeface="Montserrat Medium"/>
                <a:ea typeface="Montserrat Medium"/>
                <a:cs typeface="Montserrat Medium"/>
                <a:sym typeface="Montserrat Medium"/>
              </a:rPr>
              <a:t> </a:t>
            </a:r>
            <a:r>
              <a:rPr lang="pt-BR" sz="1200">
                <a:solidFill>
                  <a:schemeClr val="dk1"/>
                </a:solidFill>
                <a:highlight>
                  <a:schemeClr val="lt1"/>
                </a:highlight>
                <a:latin typeface="Montserrat Medium"/>
                <a:ea typeface="Montserrat Medium"/>
                <a:cs typeface="Montserrat Medium"/>
                <a:sym typeface="Montserrat Medium"/>
              </a:rPr>
              <a:t>e monitoramento dos resultados educacionais</a:t>
            </a:r>
            <a:r>
              <a:rPr lang="pt-BR" sz="1200">
                <a:latin typeface="Montserrat Medium"/>
                <a:ea typeface="Montserrat Medium"/>
                <a:cs typeface="Montserrat Medium"/>
                <a:sym typeface="Montserrat Medium"/>
              </a:rPr>
              <a:t>.</a:t>
            </a:r>
            <a:endParaRPr sz="1200">
              <a:highlight>
                <a:schemeClr val="lt1"/>
              </a:highlight>
              <a:latin typeface="Montserrat Medium"/>
              <a:ea typeface="Montserrat Medium"/>
              <a:cs typeface="Montserrat Medium"/>
              <a:sym typeface="Montserrat Medium"/>
            </a:endParaRPr>
          </a:p>
        </p:txBody>
      </p:sp>
      <p:sp>
        <p:nvSpPr>
          <p:cNvPr id="266" name="Google Shape;266;g25e16f28a00_0_0"/>
          <p:cNvSpPr txBox="1"/>
          <p:nvPr/>
        </p:nvSpPr>
        <p:spPr>
          <a:xfrm>
            <a:off x="498604" y="4184149"/>
            <a:ext cx="7210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pt-BR" sz="1000" b="0" i="1" u="none" strike="noStrike" cap="none">
                <a:solidFill>
                  <a:srgbClr val="000000"/>
                </a:solidFill>
                <a:latin typeface="Montserrat"/>
                <a:ea typeface="Montserrat"/>
                <a:cs typeface="Montserrat"/>
                <a:sym typeface="Montserrat"/>
              </a:rPr>
              <a:t>*Excepcionalmente, em 2023, os cadernos do Programa serão utilizados também para estudantes e professores do 3º ano do Ensino Fundamental</a:t>
            </a:r>
            <a:endParaRPr sz="1000" b="0" i="1"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392dd2fd81_0_6"/>
          <p:cNvSpPr txBox="1">
            <a:spLocks noGrp="1"/>
          </p:cNvSpPr>
          <p:nvPr>
            <p:ph type="title"/>
          </p:nvPr>
        </p:nvSpPr>
        <p:spPr>
          <a:xfrm>
            <a:off x="3284395" y="1107875"/>
            <a:ext cx="4022400" cy="272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799"/>
              <a:buNone/>
            </a:pPr>
            <a:r>
              <a:rPr lang="pt-BR" sz="1800" b="0">
                <a:solidFill>
                  <a:srgbClr val="000000"/>
                </a:solidFill>
                <a:latin typeface="Montserrat Medium"/>
                <a:ea typeface="Montserrat Medium"/>
                <a:cs typeface="Montserrat Medium"/>
                <a:sym typeface="Montserrat Medium"/>
              </a:rPr>
              <a:t>Para avançarmos na </a:t>
            </a:r>
            <a:r>
              <a:rPr lang="pt-BR" sz="1800">
                <a:solidFill>
                  <a:srgbClr val="FFFFFF"/>
                </a:solidFill>
                <a:highlight>
                  <a:schemeClr val="accent1"/>
                </a:highlight>
                <a:latin typeface="Montserrat"/>
                <a:ea typeface="Montserrat"/>
                <a:cs typeface="Montserrat"/>
                <a:sym typeface="Montserrat"/>
              </a:rPr>
              <a:t>alfabetização na idade certa</a:t>
            </a:r>
            <a:r>
              <a:rPr lang="pt-BR" sz="1800">
                <a:solidFill>
                  <a:srgbClr val="000000"/>
                </a:solidFill>
                <a:latin typeface="Montserrat"/>
                <a:ea typeface="Montserrat"/>
                <a:cs typeface="Montserrat"/>
                <a:sym typeface="Montserrat"/>
              </a:rPr>
              <a:t> </a:t>
            </a:r>
            <a:endParaRPr sz="180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SzPts val="2799"/>
              <a:buNone/>
            </a:pPr>
            <a:r>
              <a:rPr lang="pt-BR" sz="1800" b="0">
                <a:solidFill>
                  <a:srgbClr val="000000"/>
                </a:solidFill>
                <a:latin typeface="Montserrat Medium"/>
                <a:ea typeface="Montserrat Medium"/>
                <a:cs typeface="Montserrat Medium"/>
                <a:sym typeface="Montserrat Medium"/>
              </a:rPr>
              <a:t>precisamos trabalhar em </a:t>
            </a:r>
            <a:endParaRPr sz="1800" b="0">
              <a:solidFill>
                <a:srgbClr val="000000"/>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SzPts val="2799"/>
              <a:buNone/>
            </a:pPr>
            <a:r>
              <a:rPr lang="pt-BR" sz="1800" b="0">
                <a:solidFill>
                  <a:srgbClr val="FFFFFF"/>
                </a:solidFill>
                <a:highlight>
                  <a:srgbClr val="CC0000"/>
                </a:highlight>
                <a:latin typeface="Montserrat Medium"/>
                <a:ea typeface="Montserrat Medium"/>
                <a:cs typeface="Montserrat Medium"/>
                <a:sym typeface="Montserrat Medium"/>
              </a:rPr>
              <a:t>regime de colaboração</a:t>
            </a:r>
            <a:r>
              <a:rPr lang="pt-BR" sz="1800" b="0">
                <a:solidFill>
                  <a:srgbClr val="000000"/>
                </a:solidFill>
                <a:latin typeface="Montserrat Medium"/>
                <a:ea typeface="Montserrat Medium"/>
                <a:cs typeface="Montserrat Medium"/>
                <a:sym typeface="Montserrat Medium"/>
              </a:rPr>
              <a:t> </a:t>
            </a:r>
            <a:endParaRPr sz="1800" b="0">
              <a:solidFill>
                <a:srgbClr val="000000"/>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SzPts val="2800"/>
              <a:buNone/>
            </a:pPr>
            <a:endParaRPr sz="1800" b="0">
              <a:solidFill>
                <a:srgbClr val="000000"/>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SzPts val="2799"/>
              <a:buNone/>
            </a:pPr>
            <a:r>
              <a:rPr lang="pt-BR" sz="2600">
                <a:solidFill>
                  <a:srgbClr val="3C78D8"/>
                </a:solidFill>
                <a:latin typeface="Montserrat"/>
                <a:ea typeface="Montserrat"/>
                <a:cs typeface="Montserrat"/>
                <a:sym typeface="Montserrat"/>
              </a:rPr>
              <a:t>Estado 🤝 Municípios</a:t>
            </a:r>
            <a:endParaRPr sz="1800">
              <a:solidFill>
                <a:srgbClr val="3C78D8"/>
              </a:solidFill>
              <a:latin typeface="Montserrat"/>
              <a:ea typeface="Montserrat"/>
              <a:cs typeface="Montserrat"/>
              <a:sym typeface="Montserrat"/>
            </a:endParaRPr>
          </a:p>
        </p:txBody>
      </p:sp>
      <p:sp>
        <p:nvSpPr>
          <p:cNvPr id="272" name="Google Shape;272;g2392dd2fd81_0_6"/>
          <p:cNvSpPr txBox="1"/>
          <p:nvPr/>
        </p:nvSpPr>
        <p:spPr>
          <a:xfrm>
            <a:off x="6422111" y="3809020"/>
            <a:ext cx="2482200" cy="261600"/>
          </a:xfrm>
          <a:prstGeom prst="rect">
            <a:avLst/>
          </a:prstGeom>
          <a:noFill/>
          <a:ln>
            <a:noFill/>
          </a:ln>
        </p:spPr>
        <p:txBody>
          <a:bodyPr spcFirstLastPara="1" wrap="square" lIns="68575" tIns="68575" rIns="68575" bIns="68575" anchor="t" anchorCtr="0">
            <a:spAutoFit/>
          </a:bodyPr>
          <a:lstStyle/>
          <a:p>
            <a:pPr marL="0" marR="0" lvl="0" indent="0" algn="r" rtl="0">
              <a:lnSpc>
                <a:spcPct val="115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273" name="Google Shape;273;g2392dd2fd81_0_6"/>
          <p:cNvPicPr preferRelativeResize="0"/>
          <p:nvPr/>
        </p:nvPicPr>
        <p:blipFill rotWithShape="1">
          <a:blip r:embed="rId3">
            <a:alphaModFix/>
          </a:blip>
          <a:srcRect/>
          <a:stretch/>
        </p:blipFill>
        <p:spPr>
          <a:xfrm>
            <a:off x="350001" y="650050"/>
            <a:ext cx="2676073" cy="27792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24b8e381a1f_0_462"/>
          <p:cNvPicPr preferRelativeResize="0"/>
          <p:nvPr/>
        </p:nvPicPr>
        <p:blipFill rotWithShape="1">
          <a:blip r:embed="rId3">
            <a:alphaModFix/>
          </a:blip>
          <a:srcRect l="62383"/>
          <a:stretch/>
        </p:blipFill>
        <p:spPr>
          <a:xfrm>
            <a:off x="5350175" y="1909725"/>
            <a:ext cx="1520100" cy="2207375"/>
          </a:xfrm>
          <a:prstGeom prst="rect">
            <a:avLst/>
          </a:prstGeom>
          <a:noFill/>
          <a:ln>
            <a:noFill/>
          </a:ln>
        </p:spPr>
      </p:pic>
      <p:sp>
        <p:nvSpPr>
          <p:cNvPr id="279" name="Google Shape;279;g24b8e381a1f_0_462"/>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t>Adesão dos municípios ao Programa Alfabetiza Pará</a:t>
            </a:r>
            <a:endParaRPr>
              <a:latin typeface="Montserrat"/>
              <a:ea typeface="Montserrat"/>
              <a:cs typeface="Montserrat"/>
              <a:sym typeface="Montserrat"/>
            </a:endParaRPr>
          </a:p>
        </p:txBody>
      </p:sp>
      <p:sp>
        <p:nvSpPr>
          <p:cNvPr id="280" name="Google Shape;280;g24b8e381a1f_0_462"/>
          <p:cNvSpPr txBox="1">
            <a:spLocks noGrp="1"/>
          </p:cNvSpPr>
          <p:nvPr>
            <p:ph type="body" idx="1"/>
          </p:nvPr>
        </p:nvSpPr>
        <p:spPr>
          <a:xfrm>
            <a:off x="466725" y="1201425"/>
            <a:ext cx="5846100" cy="6321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1200"/>
              </a:spcBef>
              <a:spcAft>
                <a:spcPts val="0"/>
              </a:spcAft>
              <a:buNone/>
            </a:pPr>
            <a:r>
              <a:rPr lang="pt-BR" sz="3305" b="1">
                <a:highlight>
                  <a:schemeClr val="lt1"/>
                </a:highlight>
                <a:latin typeface="Montserrat"/>
                <a:ea typeface="Montserrat"/>
                <a:cs typeface="Montserrat"/>
                <a:sym typeface="Montserrat"/>
              </a:rPr>
              <a:t>136 </a:t>
            </a:r>
            <a:r>
              <a:rPr lang="pt-BR" sz="1550">
                <a:highlight>
                  <a:schemeClr val="lt1"/>
                </a:highlight>
                <a:latin typeface="Montserrat Medium"/>
                <a:ea typeface="Montserrat Medium"/>
                <a:cs typeface="Montserrat Medium"/>
                <a:sym typeface="Montserrat Medium"/>
              </a:rPr>
              <a:t>municípios já aderiram</a:t>
            </a:r>
            <a:endParaRPr sz="1550">
              <a:latin typeface="Montserrat Medium"/>
              <a:ea typeface="Montserrat Medium"/>
              <a:cs typeface="Montserrat Medium"/>
              <a:sym typeface="Montserrat Medium"/>
            </a:endParaRPr>
          </a:p>
        </p:txBody>
      </p:sp>
      <p:pic>
        <p:nvPicPr>
          <p:cNvPr id="281" name="Google Shape;281;g24b8e381a1f_0_462"/>
          <p:cNvPicPr preferRelativeResize="0"/>
          <p:nvPr/>
        </p:nvPicPr>
        <p:blipFill>
          <a:blip r:embed="rId4">
            <a:alphaModFix/>
          </a:blip>
          <a:stretch>
            <a:fillRect/>
          </a:stretch>
        </p:blipFill>
        <p:spPr>
          <a:xfrm>
            <a:off x="573205" y="1833525"/>
            <a:ext cx="2576801" cy="2390775"/>
          </a:xfrm>
          <a:prstGeom prst="rect">
            <a:avLst/>
          </a:prstGeom>
          <a:noFill/>
          <a:ln w="9525" cap="flat" cmpd="sng">
            <a:solidFill>
              <a:srgbClr val="000000"/>
            </a:solidFill>
            <a:prstDash val="solid"/>
            <a:round/>
            <a:headEnd type="none" w="sm" len="sm"/>
            <a:tailEnd type="none" w="sm" len="sm"/>
          </a:ln>
        </p:spPr>
      </p:pic>
      <p:pic>
        <p:nvPicPr>
          <p:cNvPr id="282" name="Google Shape;282;g24b8e381a1f_0_462"/>
          <p:cNvPicPr preferRelativeResize="0"/>
          <p:nvPr/>
        </p:nvPicPr>
        <p:blipFill rotWithShape="1">
          <a:blip r:embed="rId3">
            <a:alphaModFix/>
          </a:blip>
          <a:srcRect r="48309"/>
          <a:stretch/>
        </p:blipFill>
        <p:spPr>
          <a:xfrm>
            <a:off x="3384250" y="1909725"/>
            <a:ext cx="2088900" cy="2207375"/>
          </a:xfrm>
          <a:prstGeom prst="rect">
            <a:avLst/>
          </a:prstGeom>
          <a:noFill/>
          <a:ln>
            <a:noFill/>
          </a:ln>
        </p:spPr>
      </p:pic>
      <p:sp>
        <p:nvSpPr>
          <p:cNvPr id="283" name="Google Shape;283;g24b8e381a1f_0_462"/>
          <p:cNvSpPr/>
          <p:nvPr/>
        </p:nvSpPr>
        <p:spPr>
          <a:xfrm>
            <a:off x="6946075" y="1647275"/>
            <a:ext cx="1886100" cy="2390700"/>
          </a:xfrm>
          <a:prstGeom prst="rect">
            <a:avLst/>
          </a:prstGeom>
          <a:noFill/>
          <a:ln w="19050" cap="flat" cmpd="sng">
            <a:solidFill>
              <a:srgbClr val="666666"/>
            </a:solidFill>
            <a:prstDash val="dot"/>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1500">
                <a:solidFill>
                  <a:schemeClr val="dk1"/>
                </a:solidFill>
                <a:latin typeface="Montserrat Medium"/>
                <a:ea typeface="Montserrat Medium"/>
                <a:cs typeface="Montserrat Medium"/>
                <a:sym typeface="Montserrat Medium"/>
              </a:rPr>
              <a:t>Para aderir entre em contato com a </a:t>
            </a:r>
            <a:r>
              <a:rPr lang="pt-BR" sz="1500" b="1">
                <a:solidFill>
                  <a:schemeClr val="dk1"/>
                </a:solidFill>
                <a:latin typeface="Montserrat"/>
                <a:ea typeface="Montserrat"/>
                <a:cs typeface="Montserrat"/>
                <a:sym typeface="Montserrat"/>
              </a:rPr>
              <a:t>Secretaria Adjunta de Regime de Colaboração: </a:t>
            </a:r>
            <a:r>
              <a:rPr lang="pt-BR" sz="1500">
                <a:solidFill>
                  <a:schemeClr val="dk1"/>
                </a:solidFill>
                <a:latin typeface="Montserrat Medium"/>
                <a:ea typeface="Montserrat Medium"/>
                <a:cs typeface="Montserrat Medium"/>
                <a:sym typeface="Montserrat Medium"/>
              </a:rPr>
              <a:t> </a:t>
            </a:r>
            <a:r>
              <a:rPr lang="pt-BR" i="1">
                <a:solidFill>
                  <a:schemeClr val="dk1"/>
                </a:solidFill>
                <a:uFill>
                  <a:noFill/>
                </a:u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eliana.reis@seduc.pa.gov.br</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175aa2af97_0_148"/>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t>Materiais para professores e estudantes</a:t>
            </a:r>
            <a:endParaRPr/>
          </a:p>
        </p:txBody>
      </p:sp>
      <p:sp>
        <p:nvSpPr>
          <p:cNvPr id="289" name="Google Shape;289;g2175aa2af97_0_148"/>
          <p:cNvSpPr txBox="1"/>
          <p:nvPr/>
        </p:nvSpPr>
        <p:spPr>
          <a:xfrm>
            <a:off x="318575" y="762450"/>
            <a:ext cx="8665500" cy="646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pt-BR" sz="1500">
                <a:latin typeface="Avenir"/>
                <a:ea typeface="Avenir"/>
                <a:cs typeface="Avenir"/>
                <a:sym typeface="Avenir"/>
              </a:rPr>
              <a:t>M</a:t>
            </a:r>
            <a:r>
              <a:rPr lang="pt-BR" sz="1500" b="0" i="0" u="none" strike="noStrike" cap="none">
                <a:solidFill>
                  <a:srgbClr val="000000"/>
                </a:solidFill>
                <a:latin typeface="Avenir"/>
                <a:ea typeface="Avenir"/>
                <a:cs typeface="Avenir"/>
                <a:sym typeface="Avenir"/>
              </a:rPr>
              <a:t>ateriais para professores e estudantes do 1º, 2º e, </a:t>
            </a:r>
            <a:r>
              <a:rPr lang="pt-BR" sz="1500" b="0" i="0" u="none" strike="noStrike" cap="none">
                <a:solidFill>
                  <a:srgbClr val="000000"/>
                </a:solidFill>
                <a:latin typeface="Avenir"/>
                <a:ea typeface="Avenir"/>
                <a:cs typeface="Avenir"/>
                <a:sym typeface="Aveni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excepcionalmente no ano de 2023, 3º ano </a:t>
            </a:r>
            <a:r>
              <a:rPr lang="pt-BR" sz="1500" b="0" i="0" u="none" strike="noStrike" cap="none">
                <a:solidFill>
                  <a:srgbClr val="000000"/>
                </a:solidFill>
                <a:latin typeface="Avenir"/>
                <a:ea typeface="Avenir"/>
                <a:cs typeface="Avenir"/>
                <a:sym typeface="Avenir"/>
              </a:rPr>
              <a:t>do Ensino Fundamental das redes estadual e municipais - disponível para retirada.</a:t>
            </a:r>
            <a:endParaRPr sz="1500" b="0" i="0" u="none" strike="noStrike" cap="none">
              <a:solidFill>
                <a:srgbClr val="000000"/>
              </a:solidFill>
              <a:latin typeface="Avenir"/>
              <a:ea typeface="Avenir"/>
              <a:cs typeface="Avenir"/>
              <a:sym typeface="Avenir"/>
            </a:endParaRPr>
          </a:p>
        </p:txBody>
      </p:sp>
      <p:pic>
        <p:nvPicPr>
          <p:cNvPr id="290" name="Google Shape;290;g2175aa2af97_0_148"/>
          <p:cNvPicPr preferRelativeResize="0"/>
          <p:nvPr/>
        </p:nvPicPr>
        <p:blipFill rotWithShape="1">
          <a:blip r:embed="rId3">
            <a:alphaModFix/>
          </a:blip>
          <a:srcRect/>
          <a:stretch/>
        </p:blipFill>
        <p:spPr>
          <a:xfrm rot="-2312232">
            <a:off x="2995909" y="2313824"/>
            <a:ext cx="1281850" cy="1724574"/>
          </a:xfrm>
          <a:prstGeom prst="rect">
            <a:avLst/>
          </a:prstGeom>
          <a:noFill/>
          <a:ln>
            <a:noFill/>
          </a:ln>
        </p:spPr>
      </p:pic>
      <p:pic>
        <p:nvPicPr>
          <p:cNvPr id="291" name="Google Shape;291;g2175aa2af97_0_148"/>
          <p:cNvPicPr preferRelativeResize="0"/>
          <p:nvPr/>
        </p:nvPicPr>
        <p:blipFill rotWithShape="1">
          <a:blip r:embed="rId4">
            <a:alphaModFix/>
          </a:blip>
          <a:srcRect/>
          <a:stretch/>
        </p:blipFill>
        <p:spPr>
          <a:xfrm rot="-727670">
            <a:off x="3641591" y="2007271"/>
            <a:ext cx="1265779" cy="1745497"/>
          </a:xfrm>
          <a:prstGeom prst="rect">
            <a:avLst/>
          </a:prstGeom>
          <a:noFill/>
          <a:ln>
            <a:noFill/>
          </a:ln>
        </p:spPr>
      </p:pic>
      <p:pic>
        <p:nvPicPr>
          <p:cNvPr id="292" name="Google Shape;292;g2175aa2af97_0_148"/>
          <p:cNvPicPr preferRelativeResize="0"/>
          <p:nvPr/>
        </p:nvPicPr>
        <p:blipFill rotWithShape="1">
          <a:blip r:embed="rId5">
            <a:alphaModFix/>
          </a:blip>
          <a:srcRect/>
          <a:stretch/>
        </p:blipFill>
        <p:spPr>
          <a:xfrm rot="1201484">
            <a:off x="4353756" y="2068660"/>
            <a:ext cx="1269145" cy="1741154"/>
          </a:xfrm>
          <a:prstGeom prst="rect">
            <a:avLst/>
          </a:prstGeom>
          <a:noFill/>
          <a:ln>
            <a:noFill/>
          </a:ln>
        </p:spPr>
      </p:pic>
      <p:pic>
        <p:nvPicPr>
          <p:cNvPr id="293" name="Google Shape;293;g2175aa2af97_0_148"/>
          <p:cNvPicPr preferRelativeResize="0"/>
          <p:nvPr/>
        </p:nvPicPr>
        <p:blipFill rotWithShape="1">
          <a:blip r:embed="rId6">
            <a:alphaModFix/>
          </a:blip>
          <a:srcRect/>
          <a:stretch/>
        </p:blipFill>
        <p:spPr>
          <a:xfrm rot="2764378">
            <a:off x="4880870" y="2495643"/>
            <a:ext cx="1288109" cy="1716253"/>
          </a:xfrm>
          <a:prstGeom prst="rect">
            <a:avLst/>
          </a:prstGeom>
          <a:noFill/>
          <a:ln>
            <a:noFill/>
          </a:ln>
        </p:spPr>
      </p:pic>
      <p:pic>
        <p:nvPicPr>
          <p:cNvPr id="294" name="Google Shape;294;g2175aa2af97_0_148"/>
          <p:cNvPicPr preferRelativeResize="0"/>
          <p:nvPr/>
        </p:nvPicPr>
        <p:blipFill rotWithShape="1">
          <a:blip r:embed="rId7">
            <a:alphaModFix/>
          </a:blip>
          <a:srcRect/>
          <a:stretch/>
        </p:blipFill>
        <p:spPr>
          <a:xfrm rot="-992963">
            <a:off x="6548194" y="2073546"/>
            <a:ext cx="1375928" cy="1927557"/>
          </a:xfrm>
          <a:prstGeom prst="rect">
            <a:avLst/>
          </a:prstGeom>
          <a:noFill/>
          <a:ln w="9525" cap="flat" cmpd="sng">
            <a:solidFill>
              <a:srgbClr val="434343"/>
            </a:solidFill>
            <a:prstDash val="solid"/>
            <a:round/>
            <a:headEnd type="none" w="sm" len="sm"/>
            <a:tailEnd type="none" w="sm" len="sm"/>
          </a:ln>
        </p:spPr>
      </p:pic>
      <p:pic>
        <p:nvPicPr>
          <p:cNvPr id="295" name="Google Shape;295;g2175aa2af97_0_148"/>
          <p:cNvPicPr preferRelativeResize="0"/>
          <p:nvPr/>
        </p:nvPicPr>
        <p:blipFill rotWithShape="1">
          <a:blip r:embed="rId8">
            <a:alphaModFix/>
          </a:blip>
          <a:srcRect/>
          <a:stretch/>
        </p:blipFill>
        <p:spPr>
          <a:xfrm rot="892027">
            <a:off x="7384805" y="2082141"/>
            <a:ext cx="1376114" cy="1918831"/>
          </a:xfrm>
          <a:prstGeom prst="rect">
            <a:avLst/>
          </a:prstGeom>
          <a:noFill/>
          <a:ln w="9525" cap="flat" cmpd="sng">
            <a:solidFill>
              <a:srgbClr val="434343"/>
            </a:solidFill>
            <a:prstDash val="solid"/>
            <a:round/>
            <a:headEnd type="none" w="sm" len="sm"/>
            <a:tailEnd type="none" w="sm" len="sm"/>
          </a:ln>
        </p:spPr>
      </p:pic>
      <p:sp>
        <p:nvSpPr>
          <p:cNvPr id="296" name="Google Shape;296;g2175aa2af97_0_148"/>
          <p:cNvSpPr txBox="1"/>
          <p:nvPr/>
        </p:nvSpPr>
        <p:spPr>
          <a:xfrm>
            <a:off x="318575" y="1448250"/>
            <a:ext cx="2617800" cy="3601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pt-BR" sz="1300" b="1" i="0" u="none" strike="noStrike" cap="none">
                <a:solidFill>
                  <a:srgbClr val="000000"/>
                </a:solidFill>
                <a:latin typeface="Avenir"/>
                <a:ea typeface="Avenir"/>
                <a:cs typeface="Avenir"/>
                <a:sym typeface="Avenir"/>
              </a:rPr>
              <a:t>Materiais:</a:t>
            </a:r>
            <a:endParaRPr sz="1300" b="1" i="0"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pt-BR" sz="1300" b="0" i="1" u="none" strike="noStrike" cap="none">
                <a:solidFill>
                  <a:srgbClr val="000000"/>
                </a:solidFill>
                <a:latin typeface="Avenir"/>
                <a:ea typeface="Avenir"/>
                <a:cs typeface="Avenir"/>
                <a:sym typeface="Avenir"/>
              </a:rPr>
              <a:t>Caderno de apoio ao docente</a:t>
            </a:r>
            <a:endParaRPr sz="1300" b="0" i="1"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pt-BR" sz="1300" b="0" i="1" u="none" strike="noStrike" cap="none">
                <a:solidFill>
                  <a:srgbClr val="000000"/>
                </a:solidFill>
                <a:latin typeface="Avenir"/>
                <a:ea typeface="Avenir"/>
                <a:cs typeface="Avenir"/>
                <a:sym typeface="Avenir"/>
              </a:rPr>
              <a:t>Livro de Leitura (docente)</a:t>
            </a:r>
            <a:endParaRPr sz="1300" b="0" i="1"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pt-BR" sz="1300" b="0" i="1" u="none" strike="noStrike" cap="none">
                <a:solidFill>
                  <a:srgbClr val="000000"/>
                </a:solidFill>
                <a:latin typeface="Avenir"/>
                <a:ea typeface="Avenir"/>
                <a:cs typeface="Avenir"/>
                <a:sym typeface="Avenir"/>
              </a:rPr>
              <a:t>Cartaz (docente)</a:t>
            </a:r>
            <a:endParaRPr sz="1300" b="0" i="1"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pt-BR" sz="1300" b="0" i="1" u="none" strike="noStrike" cap="none">
                <a:solidFill>
                  <a:srgbClr val="000000"/>
                </a:solidFill>
                <a:latin typeface="Avenir"/>
                <a:ea typeface="Avenir"/>
                <a:cs typeface="Avenir"/>
                <a:sym typeface="Avenir"/>
              </a:rPr>
              <a:t>Caderno didático (estudante)</a:t>
            </a:r>
            <a:endParaRPr sz="1300" b="0" i="1" u="none" strike="noStrike" cap="none">
              <a:solidFill>
                <a:srgbClr val="000000"/>
              </a:solidFill>
              <a:latin typeface="Avenir"/>
              <a:ea typeface="Avenir"/>
              <a:cs typeface="Avenir"/>
              <a:sym typeface="Avenir"/>
            </a:endParaRPr>
          </a:p>
          <a:p>
            <a:pPr marL="457200" marR="0" lvl="0" indent="-311150" algn="l" rtl="0">
              <a:lnSpc>
                <a:spcPct val="100000"/>
              </a:lnSpc>
              <a:spcBef>
                <a:spcPts val="0"/>
              </a:spcBef>
              <a:spcAft>
                <a:spcPts val="0"/>
              </a:spcAft>
              <a:buClr>
                <a:srgbClr val="000000"/>
              </a:buClr>
              <a:buSzPts val="1300"/>
              <a:buFont typeface="Avenir"/>
              <a:buChar char="●"/>
            </a:pPr>
            <a:r>
              <a:rPr lang="pt-BR" sz="1300" b="0" i="1" u="none" strike="noStrike" cap="none">
                <a:solidFill>
                  <a:srgbClr val="000000"/>
                </a:solidFill>
                <a:latin typeface="Avenir"/>
                <a:ea typeface="Avenir"/>
                <a:cs typeface="Avenir"/>
                <a:sym typeface="Avenir"/>
              </a:rPr>
              <a:t>Livro de Leitura (estudante)</a:t>
            </a:r>
            <a:endParaRPr sz="1300" b="0" i="1"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Arial"/>
              <a:buNone/>
            </a:pPr>
            <a:endParaRPr sz="1300">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r>
              <a:rPr lang="pt-BR" sz="1300">
                <a:latin typeface="Avenir"/>
                <a:ea typeface="Avenir"/>
                <a:cs typeface="Avenir"/>
                <a:sym typeface="Avenir"/>
              </a:rPr>
              <a:t>Para agendar retirada, entre em contato: </a:t>
            </a:r>
            <a:r>
              <a:rPr lang="pt-BR" sz="1300" u="sng">
                <a:solidFill>
                  <a:schemeClr val="hlink"/>
                </a:solidFill>
                <a:latin typeface="Avenir"/>
                <a:ea typeface="Avenir"/>
                <a:cs typeface="Avenir"/>
                <a:sym typeface="Avenir"/>
                <a:hlinkClick r:id="rId9"/>
              </a:rPr>
              <a:t>dief@seduc.pa.gov.br</a:t>
            </a:r>
            <a:r>
              <a:rPr lang="pt-BR"/>
              <a:t>; </a:t>
            </a:r>
            <a:r>
              <a:rPr lang="pt-BR" sz="1300" u="sng">
                <a:solidFill>
                  <a:schemeClr val="hlink"/>
                </a:solidFill>
                <a:latin typeface="Avenir"/>
                <a:ea typeface="Avenir"/>
                <a:cs typeface="Avenir"/>
                <a:sym typeface="Avenir"/>
                <a:hlinkClick r:id="rId10"/>
              </a:rPr>
              <a:t>maura.fonseca@seduc.pa.gov.br</a:t>
            </a:r>
            <a:endParaRPr sz="1300">
              <a:latin typeface="Avenir"/>
              <a:ea typeface="Avenir"/>
              <a:cs typeface="Avenir"/>
              <a:sym typeface="Avenir"/>
            </a:endParaRPr>
          </a:p>
          <a:p>
            <a:pPr marL="0" marR="0" lvl="0" indent="0" algn="l" rtl="0">
              <a:lnSpc>
                <a:spcPct val="100000"/>
              </a:lnSpc>
              <a:spcBef>
                <a:spcPts val="0"/>
              </a:spcBef>
              <a:spcAft>
                <a:spcPts val="0"/>
              </a:spcAft>
              <a:buClr>
                <a:schemeClr val="dk1"/>
              </a:buClr>
              <a:buSzPts val="1100"/>
              <a:buFont typeface="Arial"/>
              <a:buNone/>
            </a:pPr>
            <a:endParaRPr sz="1300">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Arial"/>
              <a:buNone/>
            </a:pPr>
            <a:endParaRPr sz="1300">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Arial"/>
              <a:buNone/>
            </a:pPr>
            <a:endParaRPr sz="1300">
              <a:latin typeface="Avenir"/>
              <a:ea typeface="Avenir"/>
              <a:cs typeface="Avenir"/>
              <a:sym typeface="Avenir"/>
            </a:endParaRPr>
          </a:p>
          <a:p>
            <a:pPr marL="0" marR="0" lvl="0" indent="0" algn="l" rtl="0">
              <a:lnSpc>
                <a:spcPct val="100000"/>
              </a:lnSpc>
              <a:spcBef>
                <a:spcPts val="0"/>
              </a:spcBef>
              <a:spcAft>
                <a:spcPts val="0"/>
              </a:spcAft>
              <a:buClr>
                <a:srgbClr val="000000"/>
              </a:buClr>
              <a:buSzPts val="1500"/>
              <a:buFont typeface="Arial"/>
              <a:buNone/>
            </a:pPr>
            <a:endParaRPr sz="1300">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a29236517e13222_9"/>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t>Formação para redes municipais</a:t>
            </a:r>
            <a:endParaRPr/>
          </a:p>
        </p:txBody>
      </p:sp>
      <p:sp>
        <p:nvSpPr>
          <p:cNvPr id="302" name="Google Shape;302;g2a29236517e13222_9"/>
          <p:cNvSpPr txBox="1"/>
          <p:nvPr/>
        </p:nvSpPr>
        <p:spPr>
          <a:xfrm>
            <a:off x="427375" y="1612575"/>
            <a:ext cx="78279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pt-BR" sz="2100">
                <a:solidFill>
                  <a:srgbClr val="FFFFFF"/>
                </a:solidFill>
                <a:highlight>
                  <a:srgbClr val="CC0000"/>
                </a:highlight>
                <a:latin typeface="Montserrat Medium"/>
                <a:ea typeface="Montserrat Medium"/>
                <a:cs typeface="Montserrat Medium"/>
                <a:sym typeface="Montserrat Medium"/>
              </a:rPr>
              <a:t>Formação </a:t>
            </a:r>
            <a:r>
              <a:rPr lang="pt-BR" sz="2100">
                <a:latin typeface="Montserrat Medium"/>
                <a:ea typeface="Montserrat Medium"/>
                <a:cs typeface="Montserrat Medium"/>
                <a:sym typeface="Montserrat Medium"/>
              </a:rPr>
              <a:t>com início previsto para fim de </a:t>
            </a:r>
            <a:r>
              <a:rPr lang="pt-BR" sz="2100">
                <a:solidFill>
                  <a:srgbClr val="FFFFFF"/>
                </a:solidFill>
                <a:highlight>
                  <a:srgbClr val="CC0000"/>
                </a:highlight>
                <a:latin typeface="Montserrat Medium"/>
                <a:ea typeface="Montserrat Medium"/>
                <a:cs typeface="Montserrat Medium"/>
                <a:sym typeface="Montserrat Medium"/>
              </a:rPr>
              <a:t>Agosto/2023</a:t>
            </a:r>
            <a:r>
              <a:rPr lang="pt-BR" sz="2100">
                <a:latin typeface="Montserrat Medium"/>
                <a:ea typeface="Montserrat Medium"/>
                <a:cs typeface="Montserrat Medium"/>
                <a:sym typeface="Montserrat Medium"/>
              </a:rPr>
              <a:t> para </a:t>
            </a:r>
            <a:r>
              <a:rPr lang="pt-BR" sz="2100">
                <a:solidFill>
                  <a:srgbClr val="FFFFFF"/>
                </a:solidFill>
                <a:highlight>
                  <a:srgbClr val="CC0000"/>
                </a:highlight>
                <a:latin typeface="Montserrat Medium"/>
                <a:ea typeface="Montserrat Medium"/>
                <a:cs typeface="Montserrat Medium"/>
                <a:sym typeface="Montserrat Medium"/>
              </a:rPr>
              <a:t>técnicos e professores alfabetizadores</a:t>
            </a:r>
            <a:r>
              <a:rPr lang="pt-BR" sz="2100">
                <a:latin typeface="Montserrat Medium"/>
                <a:ea typeface="Montserrat Medium"/>
                <a:cs typeface="Montserrat Medium"/>
                <a:sym typeface="Montserrat Medium"/>
              </a:rPr>
              <a:t> das redes municipais</a:t>
            </a:r>
            <a:endParaRPr sz="2100">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5e16f28a00_0_138"/>
          <p:cNvSpPr txBox="1">
            <a:spLocks noGrp="1"/>
          </p:cNvSpPr>
          <p:nvPr>
            <p:ph type="ctrTitle"/>
          </p:nvPr>
        </p:nvSpPr>
        <p:spPr>
          <a:xfrm>
            <a:off x="1923627" y="58775"/>
            <a:ext cx="6908700" cy="2052600"/>
          </a:xfrm>
          <a:prstGeom prst="rect">
            <a:avLst/>
          </a:prstGeom>
          <a:noFill/>
          <a:ln>
            <a:noFill/>
          </a:ln>
        </p:spPr>
        <p:txBody>
          <a:bodyPr spcFirstLastPara="1" wrap="square" lIns="91425" tIns="91425" rIns="91425" bIns="91425" anchor="b" anchorCtr="0">
            <a:normAutofit/>
          </a:bodyPr>
          <a:lstStyle/>
          <a:p>
            <a:pPr marL="0" lvl="0" indent="0" algn="r" rtl="0">
              <a:lnSpc>
                <a:spcPct val="100000"/>
              </a:lnSpc>
              <a:spcBef>
                <a:spcPts val="0"/>
              </a:spcBef>
              <a:spcAft>
                <a:spcPts val="0"/>
              </a:spcAft>
              <a:buSzPts val="4680"/>
              <a:buNone/>
            </a:pPr>
            <a:r>
              <a:rPr lang="pt-BR" sz="4420" b="1">
                <a:solidFill>
                  <a:srgbClr val="0071CE"/>
                </a:solidFill>
                <a:latin typeface="Avenir"/>
                <a:ea typeface="Avenir"/>
                <a:cs typeface="Avenir"/>
                <a:sym typeface="Avenir"/>
              </a:rPr>
              <a:t>Criança Alfabetizada</a:t>
            </a:r>
            <a:endParaRPr sz="4420" b="1">
              <a:solidFill>
                <a:srgbClr val="0071CE"/>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g25e16f28a00_0_238"/>
          <p:cNvPicPr preferRelativeResize="0"/>
          <p:nvPr/>
        </p:nvPicPr>
        <p:blipFill>
          <a:blip r:embed="rId3">
            <a:alphaModFix/>
          </a:blip>
          <a:stretch>
            <a:fillRect/>
          </a:stretch>
        </p:blipFill>
        <p:spPr>
          <a:xfrm>
            <a:off x="2808425" y="52849"/>
            <a:ext cx="908924" cy="943949"/>
          </a:xfrm>
          <a:prstGeom prst="rect">
            <a:avLst/>
          </a:prstGeom>
          <a:noFill/>
          <a:ln>
            <a:noFill/>
          </a:ln>
        </p:spPr>
      </p:pic>
      <p:pic>
        <p:nvPicPr>
          <p:cNvPr id="313" name="Google Shape;313;g25e16f28a00_0_238"/>
          <p:cNvPicPr preferRelativeResize="0"/>
          <p:nvPr/>
        </p:nvPicPr>
        <p:blipFill rotWithShape="1">
          <a:blip r:embed="rId4">
            <a:alphaModFix/>
          </a:blip>
          <a:srcRect l="17553" t="23538" r="17838" b="24361"/>
          <a:stretch/>
        </p:blipFill>
        <p:spPr>
          <a:xfrm>
            <a:off x="5868375" y="233725"/>
            <a:ext cx="1508501" cy="683450"/>
          </a:xfrm>
          <a:prstGeom prst="rect">
            <a:avLst/>
          </a:prstGeom>
          <a:noFill/>
          <a:ln>
            <a:noFill/>
          </a:ln>
        </p:spPr>
      </p:pic>
      <p:graphicFrame>
        <p:nvGraphicFramePr>
          <p:cNvPr id="314" name="Google Shape;314;g25e16f28a00_0_238"/>
          <p:cNvGraphicFramePr/>
          <p:nvPr/>
        </p:nvGraphicFramePr>
        <p:xfrm>
          <a:off x="168282" y="1150804"/>
          <a:ext cx="3000000" cy="3000000"/>
        </p:xfrm>
        <a:graphic>
          <a:graphicData uri="http://schemas.openxmlformats.org/drawingml/2006/table">
            <a:tbl>
              <a:tblPr>
                <a:noFill/>
                <a:tableStyleId>{707B1148-2D41-4A5E-8EF1-B88FDEA1D8E0}</a:tableStyleId>
              </a:tblPr>
              <a:tblGrid>
                <a:gridCol w="1318875">
                  <a:extLst>
                    <a:ext uri="{9D8B030D-6E8A-4147-A177-3AD203B41FA5}">
                      <a16:colId xmlns:a16="http://schemas.microsoft.com/office/drawing/2014/main" val="20000"/>
                    </a:ext>
                  </a:extLst>
                </a:gridCol>
                <a:gridCol w="3708000">
                  <a:extLst>
                    <a:ext uri="{9D8B030D-6E8A-4147-A177-3AD203B41FA5}">
                      <a16:colId xmlns:a16="http://schemas.microsoft.com/office/drawing/2014/main" val="20001"/>
                    </a:ext>
                  </a:extLst>
                </a:gridCol>
                <a:gridCol w="3720350">
                  <a:extLst>
                    <a:ext uri="{9D8B030D-6E8A-4147-A177-3AD203B41FA5}">
                      <a16:colId xmlns:a16="http://schemas.microsoft.com/office/drawing/2014/main" val="20002"/>
                    </a:ext>
                  </a:extLst>
                </a:gridCol>
              </a:tblGrid>
              <a:tr h="357125">
                <a:tc>
                  <a:txBody>
                    <a:bodyPr/>
                    <a:lstStyle/>
                    <a:p>
                      <a:pPr marL="0" lvl="0" indent="0" algn="ctr" rtl="0">
                        <a:spcBef>
                          <a:spcPts val="0"/>
                        </a:spcBef>
                        <a:spcAft>
                          <a:spcPts val="0"/>
                        </a:spcAft>
                        <a:buNone/>
                      </a:pPr>
                      <a:r>
                        <a:rPr lang="pt-BR" sz="900" b="1">
                          <a:solidFill>
                            <a:srgbClr val="FFFFFF"/>
                          </a:solidFill>
                          <a:highlight>
                            <a:srgbClr val="4472C4"/>
                          </a:highlight>
                          <a:latin typeface="Hind"/>
                          <a:ea typeface="Hind"/>
                          <a:cs typeface="Hind"/>
                          <a:sym typeface="Hind"/>
                        </a:rPr>
                        <a:t>GOVERNANÇA E GESTÃO</a:t>
                      </a:r>
                      <a:endParaRPr sz="900" b="1">
                        <a:solidFill>
                          <a:srgbClr val="FFFFFF"/>
                        </a:solidFill>
                        <a:highlight>
                          <a:srgbClr val="4472C4"/>
                        </a:highlight>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b="1">
                          <a:latin typeface="Hind"/>
                          <a:ea typeface="Hind"/>
                          <a:cs typeface="Hind"/>
                          <a:sym typeface="Hind"/>
                        </a:rPr>
                        <a:t>Ofertar bolsas para coordenadores e formadores</a:t>
                      </a:r>
                      <a:r>
                        <a:rPr lang="pt-BR" sz="900">
                          <a:latin typeface="Hind"/>
                          <a:ea typeface="Hind"/>
                          <a:cs typeface="Hind"/>
                          <a:sym typeface="Hind"/>
                        </a:rPr>
                        <a:t> nos âmbitos regional e municipal.</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b="1">
                          <a:latin typeface="Hind"/>
                          <a:ea typeface="Hind"/>
                          <a:cs typeface="Hind"/>
                          <a:sym typeface="Hind"/>
                        </a:rPr>
                        <a:t>Oferecer bolsas para articuladores</a:t>
                      </a:r>
                      <a:r>
                        <a:rPr lang="pt-BR" sz="900">
                          <a:latin typeface="Hind"/>
                          <a:ea typeface="Hind"/>
                          <a:cs typeface="Hind"/>
                          <a:sym typeface="Hind"/>
                        </a:rPr>
                        <a:t> estaduais, regionais e municipais.</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extLst>
                  <a:ext uri="{0D108BD9-81ED-4DB2-BD59-A6C34878D82A}">
                    <a16:rowId xmlns:a16="http://schemas.microsoft.com/office/drawing/2014/main" val="10000"/>
                  </a:ext>
                </a:extLst>
              </a:tr>
              <a:tr h="636125">
                <a:tc>
                  <a:txBody>
                    <a:bodyPr/>
                    <a:lstStyle/>
                    <a:p>
                      <a:pPr marL="0" lvl="0" indent="0" algn="ctr" rtl="0">
                        <a:spcBef>
                          <a:spcPts val="0"/>
                        </a:spcBef>
                        <a:spcAft>
                          <a:spcPts val="0"/>
                        </a:spcAft>
                        <a:buNone/>
                      </a:pPr>
                      <a:r>
                        <a:rPr lang="pt-BR" sz="900" b="1">
                          <a:solidFill>
                            <a:srgbClr val="FFFFFF"/>
                          </a:solidFill>
                          <a:highlight>
                            <a:srgbClr val="4472C4"/>
                          </a:highlight>
                          <a:latin typeface="Hind"/>
                          <a:ea typeface="Hind"/>
                          <a:cs typeface="Hind"/>
                          <a:sym typeface="Hind"/>
                        </a:rPr>
                        <a:t>FORMAÇÃO</a:t>
                      </a:r>
                      <a:endParaRPr sz="900" b="1">
                        <a:solidFill>
                          <a:srgbClr val="FFFFFF"/>
                        </a:solidFill>
                        <a:highlight>
                          <a:srgbClr val="4472C4"/>
                        </a:highlight>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a:latin typeface="Hind"/>
                          <a:ea typeface="Hind"/>
                          <a:cs typeface="Hind"/>
                          <a:sym typeface="Hind"/>
                        </a:rPr>
                        <a:t>Ofertar formação continuada a todos os </a:t>
                      </a:r>
                      <a:r>
                        <a:rPr lang="pt-BR" sz="900" b="1">
                          <a:latin typeface="Hind"/>
                          <a:ea typeface="Hind"/>
                          <a:cs typeface="Hind"/>
                          <a:sym typeface="Hind"/>
                        </a:rPr>
                        <a:t>professores alfabetizadores</a:t>
                      </a:r>
                      <a:r>
                        <a:rPr lang="pt-BR" sz="900">
                          <a:latin typeface="Hind"/>
                          <a:ea typeface="Hind"/>
                          <a:cs typeface="Hind"/>
                          <a:sym typeface="Hind"/>
                        </a:rPr>
                        <a:t> da rede pública do Pará;</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a:latin typeface="Hind"/>
                          <a:ea typeface="Hind"/>
                          <a:cs typeface="Hind"/>
                          <a:sym typeface="Hind"/>
                        </a:rPr>
                        <a:t>Ofertar formação continuada aos</a:t>
                      </a:r>
                      <a:r>
                        <a:rPr lang="pt-BR" sz="900" b="1">
                          <a:latin typeface="Hind"/>
                          <a:ea typeface="Hind"/>
                          <a:cs typeface="Hind"/>
                          <a:sym typeface="Hind"/>
                        </a:rPr>
                        <a:t> gestores de unidades escolares</a:t>
                      </a:r>
                      <a:r>
                        <a:rPr lang="pt-BR" sz="900">
                          <a:latin typeface="Hind"/>
                          <a:ea typeface="Hind"/>
                          <a:cs typeface="Hind"/>
                          <a:sym typeface="Hind"/>
                        </a:rPr>
                        <a:t> dos Anos Iniciais;</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a:latin typeface="Hind"/>
                          <a:ea typeface="Hind"/>
                          <a:cs typeface="Hind"/>
                          <a:sym typeface="Hind"/>
                        </a:rPr>
                        <a:t>Elaborar </a:t>
                      </a:r>
                      <a:r>
                        <a:rPr lang="pt-BR" sz="900" b="1">
                          <a:latin typeface="Hind"/>
                          <a:ea typeface="Hind"/>
                          <a:cs typeface="Hind"/>
                          <a:sym typeface="Hind"/>
                        </a:rPr>
                        <a:t>diretrizes</a:t>
                      </a:r>
                      <a:r>
                        <a:rPr lang="pt-BR" sz="900">
                          <a:latin typeface="Hind"/>
                          <a:ea typeface="Hind"/>
                          <a:cs typeface="Hind"/>
                          <a:sym typeface="Hind"/>
                        </a:rPr>
                        <a:t> para as políticas de formação estaduais e municipais. </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a:latin typeface="Hind"/>
                          <a:ea typeface="Hind"/>
                          <a:cs typeface="Hind"/>
                          <a:sym typeface="Hind"/>
                        </a:rPr>
                        <a:t>Prestar </a:t>
                      </a:r>
                      <a:r>
                        <a:rPr lang="pt-BR" sz="900" b="1">
                          <a:latin typeface="Hind"/>
                          <a:ea typeface="Hind"/>
                          <a:cs typeface="Hind"/>
                          <a:sym typeface="Hind"/>
                        </a:rPr>
                        <a:t>assistência técnica</a:t>
                      </a:r>
                      <a:r>
                        <a:rPr lang="pt-BR" sz="900">
                          <a:latin typeface="Hind"/>
                          <a:ea typeface="Hind"/>
                          <a:cs typeface="Hind"/>
                          <a:sym typeface="Hind"/>
                        </a:rPr>
                        <a:t> para elaboração e implementação das formações.</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636125">
                <a:tc>
                  <a:txBody>
                    <a:bodyPr/>
                    <a:lstStyle/>
                    <a:p>
                      <a:pPr marL="0" lvl="0" indent="0" algn="ctr" rtl="0">
                        <a:spcBef>
                          <a:spcPts val="0"/>
                        </a:spcBef>
                        <a:spcAft>
                          <a:spcPts val="0"/>
                        </a:spcAft>
                        <a:buNone/>
                      </a:pPr>
                      <a:r>
                        <a:rPr lang="pt-BR" sz="900" b="1">
                          <a:solidFill>
                            <a:srgbClr val="FFFFFF"/>
                          </a:solidFill>
                          <a:highlight>
                            <a:srgbClr val="4472C4"/>
                          </a:highlight>
                          <a:latin typeface="Hind"/>
                          <a:ea typeface="Hind"/>
                          <a:cs typeface="Hind"/>
                          <a:sym typeface="Hind"/>
                        </a:rPr>
                        <a:t>AVALIAÇÃO</a:t>
                      </a:r>
                      <a:endParaRPr sz="900" b="1">
                        <a:solidFill>
                          <a:srgbClr val="FFFFFF"/>
                        </a:solidFill>
                        <a:highlight>
                          <a:srgbClr val="4472C4"/>
                        </a:highlight>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b="1">
                          <a:latin typeface="Hind"/>
                          <a:ea typeface="Hind"/>
                          <a:cs typeface="Hind"/>
                          <a:sym typeface="Hind"/>
                        </a:rPr>
                        <a:t>Realizar Av. de Fluência Leitora</a:t>
                      </a:r>
                      <a:r>
                        <a:rPr lang="pt-BR" sz="900">
                          <a:latin typeface="Hind"/>
                          <a:ea typeface="Hind"/>
                          <a:cs typeface="Hind"/>
                          <a:sym typeface="Hind"/>
                        </a:rPr>
                        <a:t> aos estudantes do 2º ano do EF;</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b="1">
                          <a:latin typeface="Hind"/>
                          <a:ea typeface="Hind"/>
                          <a:cs typeface="Hind"/>
                          <a:sym typeface="Hind"/>
                        </a:rPr>
                        <a:t>Realizar anualmente o </a:t>
                      </a:r>
                      <a:r>
                        <a:rPr lang="pt-BR" sz="900" b="1">
                          <a:solidFill>
                            <a:srgbClr val="000000"/>
                          </a:solidFill>
                          <a:latin typeface="Hind"/>
                          <a:ea typeface="Hind"/>
                          <a:cs typeface="Hind"/>
                          <a:sym typeface="Hind"/>
                        </a:rPr>
                        <a:t>SisPAE</a:t>
                      </a:r>
                      <a:r>
                        <a:rPr lang="pt-BR" sz="900">
                          <a:solidFill>
                            <a:srgbClr val="000000"/>
                          </a:solidFill>
                          <a:latin typeface="Hind"/>
                          <a:ea typeface="Hind"/>
                          <a:cs typeface="Hind"/>
                          <a:sym typeface="Hind"/>
                        </a:rPr>
                        <a:t> - </a:t>
                      </a:r>
                      <a:r>
                        <a:rPr lang="pt-BR" sz="900">
                          <a:latin typeface="Hind"/>
                          <a:ea typeface="Hind"/>
                          <a:cs typeface="Hind"/>
                          <a:sym typeface="Hind"/>
                        </a:rPr>
                        <a:t>Sistema Paraense de Avaliação Educacional.</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a:latin typeface="Hind"/>
                          <a:ea typeface="Hind"/>
                          <a:cs typeface="Hind"/>
                          <a:sym typeface="Hind"/>
                        </a:rPr>
                        <a:t>Construir os </a:t>
                      </a:r>
                      <a:r>
                        <a:rPr lang="pt-BR" sz="900" b="1">
                          <a:latin typeface="Hind"/>
                          <a:ea typeface="Hind"/>
                          <a:cs typeface="Hind"/>
                          <a:sym typeface="Hind"/>
                        </a:rPr>
                        <a:t>parâmetros e métricas</a:t>
                      </a:r>
                      <a:r>
                        <a:rPr lang="pt-BR" sz="900">
                          <a:latin typeface="Hind"/>
                          <a:ea typeface="Hind"/>
                          <a:cs typeface="Hind"/>
                          <a:sym typeface="Hind"/>
                        </a:rPr>
                        <a:t> orientadores das escalas de avaliação.</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a:latin typeface="Hind"/>
                          <a:ea typeface="Hind"/>
                          <a:cs typeface="Hind"/>
                          <a:sym typeface="Hind"/>
                        </a:rPr>
                        <a:t>Executar o</a:t>
                      </a:r>
                      <a:r>
                        <a:rPr lang="pt-BR" sz="900" b="1">
                          <a:latin typeface="Hind"/>
                          <a:ea typeface="Hind"/>
                          <a:cs typeface="Hind"/>
                          <a:sym typeface="Hind"/>
                        </a:rPr>
                        <a:t> Saeb Alfabetização</a:t>
                      </a:r>
                      <a:r>
                        <a:rPr lang="pt-BR" sz="900">
                          <a:latin typeface="Hind"/>
                          <a:ea typeface="Hind"/>
                          <a:cs typeface="Hind"/>
                          <a:sym typeface="Hind"/>
                        </a:rPr>
                        <a:t>.</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a:latin typeface="Hind"/>
                          <a:ea typeface="Hind"/>
                          <a:cs typeface="Hind"/>
                          <a:sym typeface="Hind"/>
                        </a:rPr>
                        <a:t>Oferecer </a:t>
                      </a:r>
                      <a:r>
                        <a:rPr lang="pt-BR" sz="900" b="1">
                          <a:latin typeface="Hind"/>
                          <a:ea typeface="Hind"/>
                          <a:cs typeface="Hind"/>
                          <a:sym typeface="Hind"/>
                        </a:rPr>
                        <a:t>avaliações diagnósticas e formativas</a:t>
                      </a:r>
                      <a:r>
                        <a:rPr lang="pt-BR" sz="900">
                          <a:latin typeface="Hind"/>
                          <a:ea typeface="Hind"/>
                          <a:cs typeface="Hind"/>
                          <a:sym typeface="Hind"/>
                        </a:rPr>
                        <a:t> de apoio ao professor e às redes de ensino.</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636125">
                <a:tc>
                  <a:txBody>
                    <a:bodyPr/>
                    <a:lstStyle/>
                    <a:p>
                      <a:pPr marL="0" lvl="0" indent="0" algn="ctr" rtl="0">
                        <a:spcBef>
                          <a:spcPts val="0"/>
                        </a:spcBef>
                        <a:spcAft>
                          <a:spcPts val="0"/>
                        </a:spcAft>
                        <a:buNone/>
                      </a:pPr>
                      <a:r>
                        <a:rPr lang="pt-BR" sz="900" b="1">
                          <a:solidFill>
                            <a:srgbClr val="FFFFFF"/>
                          </a:solidFill>
                          <a:highlight>
                            <a:srgbClr val="4472C4"/>
                          </a:highlight>
                          <a:latin typeface="Hind"/>
                          <a:ea typeface="Hind"/>
                          <a:cs typeface="Hind"/>
                          <a:sym typeface="Hind"/>
                        </a:rPr>
                        <a:t>MATERIAIS</a:t>
                      </a:r>
                      <a:endParaRPr sz="900" b="1">
                        <a:solidFill>
                          <a:srgbClr val="FFFFFF"/>
                        </a:solidFill>
                        <a:highlight>
                          <a:srgbClr val="4472C4"/>
                        </a:highlight>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a:latin typeface="Hind"/>
                          <a:ea typeface="Hind"/>
                          <a:cs typeface="Hind"/>
                          <a:sym typeface="Hind"/>
                        </a:rPr>
                        <a:t>Garantir a </a:t>
                      </a:r>
                      <a:r>
                        <a:rPr lang="pt-BR" sz="900" b="1">
                          <a:latin typeface="Hind"/>
                          <a:ea typeface="Hind"/>
                          <a:cs typeface="Hind"/>
                          <a:sym typeface="Hind"/>
                        </a:rPr>
                        <a:t>distribuição</a:t>
                      </a:r>
                      <a:r>
                        <a:rPr lang="pt-BR" sz="900">
                          <a:latin typeface="Hind"/>
                          <a:ea typeface="Hind"/>
                          <a:cs typeface="Hind"/>
                          <a:sym typeface="Hind"/>
                        </a:rPr>
                        <a:t> de materiais didáticos nas escolas das redes estadual e municipais.</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b="1">
                          <a:latin typeface="Hind"/>
                          <a:ea typeface="Hind"/>
                          <a:cs typeface="Hind"/>
                          <a:sym typeface="Hind"/>
                        </a:rPr>
                        <a:t>Elaborar material didático</a:t>
                      </a:r>
                      <a:r>
                        <a:rPr lang="pt-BR" sz="900">
                          <a:latin typeface="Hind"/>
                          <a:ea typeface="Hind"/>
                          <a:cs typeface="Hind"/>
                          <a:sym typeface="Hind"/>
                        </a:rPr>
                        <a:t> complementar regionalizado, com autoria de professores da rede pública do Pará. </a:t>
                      </a:r>
                      <a:endParaRPr sz="900" b="1">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a:latin typeface="Hind"/>
                          <a:ea typeface="Hind"/>
                          <a:cs typeface="Hind"/>
                          <a:sym typeface="Hind"/>
                        </a:rPr>
                        <a:t>Elaborar as </a:t>
                      </a:r>
                      <a:r>
                        <a:rPr lang="pt-BR" sz="900" b="1">
                          <a:latin typeface="Hind"/>
                          <a:ea typeface="Hind"/>
                          <a:cs typeface="Hind"/>
                          <a:sym typeface="Hind"/>
                        </a:rPr>
                        <a:t>diretrizes </a:t>
                      </a:r>
                      <a:r>
                        <a:rPr lang="pt-BR" sz="900">
                          <a:latin typeface="Hind"/>
                          <a:ea typeface="Hind"/>
                          <a:cs typeface="Hind"/>
                          <a:sym typeface="Hind"/>
                        </a:rPr>
                        <a:t>e disponibilizar </a:t>
                      </a:r>
                      <a:r>
                        <a:rPr lang="pt-BR" sz="900" b="1">
                          <a:latin typeface="Hind"/>
                          <a:ea typeface="Hind"/>
                          <a:cs typeface="Hind"/>
                          <a:sym typeface="Hind"/>
                        </a:rPr>
                        <a:t>assistência técnica e financeira</a:t>
                      </a:r>
                      <a:r>
                        <a:rPr lang="pt-BR" sz="900">
                          <a:latin typeface="Hind"/>
                          <a:ea typeface="Hind"/>
                          <a:cs typeface="Hind"/>
                          <a:sym typeface="Hind"/>
                        </a:rPr>
                        <a:t> para que as redes possam dispor de materiais.</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636125">
                <a:tc>
                  <a:txBody>
                    <a:bodyPr/>
                    <a:lstStyle/>
                    <a:p>
                      <a:pPr marL="0" lvl="0" indent="0" algn="ctr" rtl="0">
                        <a:spcBef>
                          <a:spcPts val="0"/>
                        </a:spcBef>
                        <a:spcAft>
                          <a:spcPts val="0"/>
                        </a:spcAft>
                        <a:buNone/>
                      </a:pPr>
                      <a:r>
                        <a:rPr lang="pt-BR" sz="900" b="1">
                          <a:solidFill>
                            <a:srgbClr val="FFFFFF"/>
                          </a:solidFill>
                          <a:highlight>
                            <a:srgbClr val="4472C4"/>
                          </a:highlight>
                          <a:latin typeface="Hind"/>
                          <a:ea typeface="Hind"/>
                          <a:cs typeface="Hind"/>
                          <a:sym typeface="Hind"/>
                        </a:rPr>
                        <a:t>BOAS PRÁTICAS</a:t>
                      </a:r>
                      <a:endParaRPr sz="900" b="1">
                        <a:solidFill>
                          <a:srgbClr val="FFFFFF"/>
                        </a:solidFill>
                        <a:highlight>
                          <a:srgbClr val="4472C4"/>
                        </a:highlight>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b="1">
                          <a:latin typeface="Hind"/>
                          <a:ea typeface="Hind"/>
                          <a:cs typeface="Hind"/>
                          <a:sym typeface="Hind"/>
                        </a:rPr>
                        <a:t>Premiar escolas</a:t>
                      </a:r>
                      <a:r>
                        <a:rPr lang="pt-BR" sz="900">
                          <a:latin typeface="Hind"/>
                          <a:ea typeface="Hind"/>
                          <a:cs typeface="Hind"/>
                          <a:sym typeface="Hind"/>
                        </a:rPr>
                        <a:t> com melhores resultados de aprendizagem e </a:t>
                      </a:r>
                      <a:r>
                        <a:rPr lang="pt-BR" sz="900" b="1">
                          <a:latin typeface="Hind"/>
                          <a:ea typeface="Hind"/>
                          <a:cs typeface="Hind"/>
                          <a:sym typeface="Hind"/>
                        </a:rPr>
                        <a:t>apoiar unidades escolares</a:t>
                      </a:r>
                      <a:r>
                        <a:rPr lang="pt-BR" sz="900">
                          <a:latin typeface="Hind"/>
                          <a:ea typeface="Hind"/>
                          <a:cs typeface="Hind"/>
                          <a:sym typeface="Hind"/>
                        </a:rPr>
                        <a:t> com maiores desafios.</a:t>
                      </a:r>
                      <a:endParaRPr sz="900" b="1">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tc>
                  <a:txBody>
                    <a:bodyPr/>
                    <a:lstStyle/>
                    <a:p>
                      <a:pPr marL="457200" lvl="0" indent="-285750" algn="just" rtl="0">
                        <a:spcBef>
                          <a:spcPts val="0"/>
                        </a:spcBef>
                        <a:spcAft>
                          <a:spcPts val="0"/>
                        </a:spcAft>
                        <a:buSzPts val="900"/>
                        <a:buFont typeface="Nunito"/>
                        <a:buChar char="●"/>
                      </a:pPr>
                      <a:r>
                        <a:rPr lang="pt-BR" sz="900" b="1">
                          <a:latin typeface="Hind"/>
                          <a:ea typeface="Hind"/>
                          <a:cs typeface="Hind"/>
                          <a:sym typeface="Hind"/>
                        </a:rPr>
                        <a:t>Elaborar diretrizes</a:t>
                      </a:r>
                      <a:r>
                        <a:rPr lang="pt-BR" sz="900">
                          <a:latin typeface="Hind"/>
                          <a:ea typeface="Hind"/>
                          <a:cs typeface="Hind"/>
                          <a:sym typeface="Hind"/>
                        </a:rPr>
                        <a:t> para premiar práticas pedagógicas e de gestão.</a:t>
                      </a:r>
                      <a:endParaRPr sz="900">
                        <a:latin typeface="Hind"/>
                        <a:ea typeface="Hind"/>
                        <a:cs typeface="Hind"/>
                        <a:sym typeface="Hind"/>
                      </a:endParaRPr>
                    </a:p>
                    <a:p>
                      <a:pPr marL="457200" lvl="0" indent="-285750" algn="just" rtl="0">
                        <a:spcBef>
                          <a:spcPts val="0"/>
                        </a:spcBef>
                        <a:spcAft>
                          <a:spcPts val="0"/>
                        </a:spcAft>
                        <a:buSzPts val="900"/>
                        <a:buFont typeface="Nunito"/>
                        <a:buChar char="●"/>
                      </a:pPr>
                      <a:r>
                        <a:rPr lang="pt-BR" sz="900" b="1">
                          <a:latin typeface="Hind"/>
                          <a:ea typeface="Hind"/>
                          <a:cs typeface="Hind"/>
                          <a:sym typeface="Hind"/>
                        </a:rPr>
                        <a:t>Premiar estados e municípios</a:t>
                      </a:r>
                      <a:r>
                        <a:rPr lang="pt-BR" sz="900">
                          <a:latin typeface="Hind"/>
                          <a:ea typeface="Hind"/>
                          <a:cs typeface="Hind"/>
                          <a:sym typeface="Hind"/>
                        </a:rPr>
                        <a:t> por suas práticas pedagógicas exitosas. </a:t>
                      </a:r>
                      <a:endParaRPr sz="900">
                        <a:latin typeface="Hind"/>
                        <a:ea typeface="Hind"/>
                        <a:cs typeface="Hind"/>
                        <a:sym typeface="Hind"/>
                      </a:endParaRPr>
                    </a:p>
                  </a:txBody>
                  <a:tcPr marL="91425" marR="91425" marT="36000" marB="36000" anchor="ctr">
                    <a:lnL w="9525" cap="flat" cmpd="sng">
                      <a:solidFill>
                        <a:schemeClr val="dk1"/>
                      </a:solidFill>
                      <a:prstDash val="dot"/>
                      <a:round/>
                      <a:headEnd type="none" w="sm" len="sm"/>
                      <a:tailEnd type="none" w="sm" len="sm"/>
                    </a:lnL>
                    <a:lnR w="9525" cap="flat" cmpd="sng">
                      <a:solidFill>
                        <a:schemeClr val="dk1"/>
                      </a:solidFill>
                      <a:prstDash val="dot"/>
                      <a:round/>
                      <a:headEnd type="none" w="sm" len="sm"/>
                      <a:tailEnd type="none" w="sm" len="sm"/>
                    </a:lnR>
                    <a:lnT w="9525" cap="flat" cmpd="sng">
                      <a:solidFill>
                        <a:schemeClr val="dk1"/>
                      </a:solidFill>
                      <a:prstDash val="dot"/>
                      <a:round/>
                      <a:headEnd type="none" w="sm" len="sm"/>
                      <a:tailEnd type="none" w="sm" len="sm"/>
                    </a:lnT>
                    <a:lnB w="9525"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5e16f28a00_0_232"/>
          <p:cNvSpPr txBox="1">
            <a:spLocks noGrp="1"/>
          </p:cNvSpPr>
          <p:nvPr>
            <p:ph type="ctrTitle"/>
          </p:nvPr>
        </p:nvSpPr>
        <p:spPr>
          <a:xfrm>
            <a:off x="1923627" y="58775"/>
            <a:ext cx="6908700" cy="2052600"/>
          </a:xfrm>
          <a:prstGeom prst="rect">
            <a:avLst/>
          </a:prstGeom>
          <a:noFill/>
          <a:ln>
            <a:noFill/>
          </a:ln>
        </p:spPr>
        <p:txBody>
          <a:bodyPr spcFirstLastPara="1" wrap="square" lIns="91425" tIns="91425" rIns="91425" bIns="91425" anchor="b" anchorCtr="0">
            <a:normAutofit/>
          </a:bodyPr>
          <a:lstStyle/>
          <a:p>
            <a:pPr marL="0" lvl="0" indent="0" algn="r" rtl="0">
              <a:lnSpc>
                <a:spcPct val="100000"/>
              </a:lnSpc>
              <a:spcBef>
                <a:spcPts val="0"/>
              </a:spcBef>
              <a:spcAft>
                <a:spcPts val="0"/>
              </a:spcAft>
              <a:buSzPts val="4680"/>
              <a:buNone/>
            </a:pPr>
            <a:r>
              <a:rPr lang="pt-BR" sz="4920" b="1">
                <a:solidFill>
                  <a:srgbClr val="0071CE"/>
                </a:solidFill>
                <a:latin typeface="Avenir"/>
                <a:ea typeface="Avenir"/>
                <a:cs typeface="Avenir"/>
                <a:sym typeface="Avenir"/>
              </a:rPr>
              <a:t>ICMS Educação</a:t>
            </a:r>
            <a:endParaRPr sz="4920" b="1">
              <a:solidFill>
                <a:srgbClr val="0071CE"/>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5e16f28a00_0_85"/>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Agenda</a:t>
            </a:r>
            <a:endParaRPr>
              <a:latin typeface="Montserrat"/>
              <a:ea typeface="Montserrat"/>
              <a:cs typeface="Montserrat"/>
              <a:sym typeface="Montserrat"/>
            </a:endParaRPr>
          </a:p>
        </p:txBody>
      </p:sp>
      <p:sp>
        <p:nvSpPr>
          <p:cNvPr id="120" name="Google Shape;120;g25e16f28a00_0_85"/>
          <p:cNvSpPr txBox="1"/>
          <p:nvPr/>
        </p:nvSpPr>
        <p:spPr>
          <a:xfrm>
            <a:off x="8602175" y="2819100"/>
            <a:ext cx="914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5e16f28a00_0_85"/>
          <p:cNvSpPr txBox="1">
            <a:spLocks noGrp="1"/>
          </p:cNvSpPr>
          <p:nvPr>
            <p:ph type="body" idx="1"/>
          </p:nvPr>
        </p:nvSpPr>
        <p:spPr>
          <a:xfrm>
            <a:off x="311700" y="1003900"/>
            <a:ext cx="6736500" cy="2381400"/>
          </a:xfrm>
          <a:prstGeom prst="rect">
            <a:avLst/>
          </a:prstGeom>
          <a:solidFill>
            <a:schemeClr val="lt1"/>
          </a:solidFill>
          <a:ln>
            <a:noFill/>
          </a:ln>
        </p:spPr>
        <p:txBody>
          <a:bodyPr spcFirstLastPara="1" wrap="square" lIns="91425" tIns="91425" rIns="91425" bIns="91425" anchor="t" anchorCtr="0">
            <a:noAutofit/>
          </a:bodyPr>
          <a:lstStyle/>
          <a:p>
            <a:pPr marL="457200" lvl="0" indent="-345821" algn="l" rtl="0">
              <a:lnSpc>
                <a:spcPct val="95000"/>
              </a:lnSpc>
              <a:spcBef>
                <a:spcPts val="1200"/>
              </a:spcBef>
              <a:spcAft>
                <a:spcPts val="0"/>
              </a:spcAft>
              <a:buClr>
                <a:schemeClr val="dk1"/>
              </a:buClr>
              <a:buSzPts val="1846"/>
              <a:buChar char="●"/>
            </a:pPr>
            <a:r>
              <a:rPr lang="pt-BR" sz="1845" b="1"/>
              <a:t>Alfabetização</a:t>
            </a:r>
            <a:endParaRPr sz="1845" b="1"/>
          </a:p>
          <a:p>
            <a:pPr marL="914400" lvl="1" indent="-345821" algn="l" rtl="0">
              <a:lnSpc>
                <a:spcPct val="95000"/>
              </a:lnSpc>
              <a:spcBef>
                <a:spcPts val="1200"/>
              </a:spcBef>
              <a:spcAft>
                <a:spcPts val="0"/>
              </a:spcAft>
              <a:buClr>
                <a:schemeClr val="dk1"/>
              </a:buClr>
              <a:buSzPts val="1846"/>
              <a:buChar char="○"/>
            </a:pPr>
            <a:r>
              <a:rPr lang="pt-BR" sz="1845">
                <a:solidFill>
                  <a:schemeClr val="dk1"/>
                </a:solidFill>
              </a:rPr>
              <a:t>Histórico dos resultados </a:t>
            </a:r>
            <a:endParaRPr sz="1845">
              <a:solidFill>
                <a:schemeClr val="dk1"/>
              </a:solidFill>
            </a:endParaRPr>
          </a:p>
          <a:p>
            <a:pPr marL="914400" lvl="1" indent="-345821" algn="l" rtl="0">
              <a:lnSpc>
                <a:spcPct val="95000"/>
              </a:lnSpc>
              <a:spcBef>
                <a:spcPts val="1200"/>
              </a:spcBef>
              <a:spcAft>
                <a:spcPts val="0"/>
              </a:spcAft>
              <a:buClr>
                <a:schemeClr val="dk1"/>
              </a:buClr>
              <a:buSzPts val="1846"/>
              <a:buChar char="○"/>
            </a:pPr>
            <a:r>
              <a:rPr lang="pt-BR" sz="1845">
                <a:solidFill>
                  <a:schemeClr val="dk1"/>
                </a:solidFill>
              </a:rPr>
              <a:t>Resultado da Avaliação de Fluência Leitora 2023</a:t>
            </a:r>
            <a:r>
              <a:rPr lang="pt-BR" sz="1845" b="1">
                <a:solidFill>
                  <a:schemeClr val="dk1"/>
                </a:solidFill>
              </a:rPr>
              <a:t> </a:t>
            </a:r>
            <a:endParaRPr sz="1845" b="1">
              <a:solidFill>
                <a:schemeClr val="dk1"/>
              </a:solidFill>
            </a:endParaRPr>
          </a:p>
          <a:p>
            <a:pPr marL="457200" lvl="0" indent="-345821" algn="l" rtl="0">
              <a:lnSpc>
                <a:spcPct val="95000"/>
              </a:lnSpc>
              <a:spcBef>
                <a:spcPts val="1200"/>
              </a:spcBef>
              <a:spcAft>
                <a:spcPts val="0"/>
              </a:spcAft>
              <a:buClr>
                <a:schemeClr val="dk1"/>
              </a:buClr>
              <a:buSzPts val="1846"/>
              <a:buChar char="●"/>
            </a:pPr>
            <a:r>
              <a:rPr lang="pt-BR" sz="1845" b="1"/>
              <a:t>Alfabetiza Pará</a:t>
            </a:r>
            <a:endParaRPr sz="1845" b="1"/>
          </a:p>
          <a:p>
            <a:pPr marL="457200" lvl="0" indent="-345821" algn="l" rtl="0">
              <a:lnSpc>
                <a:spcPct val="95000"/>
              </a:lnSpc>
              <a:spcBef>
                <a:spcPts val="1200"/>
              </a:spcBef>
              <a:spcAft>
                <a:spcPts val="0"/>
              </a:spcAft>
              <a:buClr>
                <a:schemeClr val="dk1"/>
              </a:buClr>
              <a:buSzPts val="1846"/>
              <a:buChar char="●"/>
            </a:pPr>
            <a:r>
              <a:rPr lang="pt-BR" sz="1845" b="1">
                <a:highlight>
                  <a:schemeClr val="lt1"/>
                </a:highlight>
              </a:rPr>
              <a:t>Criança Alfabetizada</a:t>
            </a:r>
            <a:endParaRPr sz="1845" b="1">
              <a:highlight>
                <a:schemeClr val="lt1"/>
              </a:highlight>
            </a:endParaRPr>
          </a:p>
          <a:p>
            <a:pPr marL="457200" lvl="0" indent="-345821" algn="l" rtl="0">
              <a:lnSpc>
                <a:spcPct val="95000"/>
              </a:lnSpc>
              <a:spcBef>
                <a:spcPts val="1200"/>
              </a:spcBef>
              <a:spcAft>
                <a:spcPts val="0"/>
              </a:spcAft>
              <a:buClr>
                <a:schemeClr val="dk1"/>
              </a:buClr>
              <a:buSzPts val="1846"/>
              <a:buChar char="●"/>
            </a:pPr>
            <a:r>
              <a:rPr lang="pt-BR" sz="1845" b="1"/>
              <a:t>ICMS Educação</a:t>
            </a:r>
            <a:endParaRPr sz="1845" b="1"/>
          </a:p>
          <a:p>
            <a:pPr marL="457200" lvl="0" indent="-345757" algn="l" rtl="0">
              <a:lnSpc>
                <a:spcPct val="95000"/>
              </a:lnSpc>
              <a:spcBef>
                <a:spcPts val="1200"/>
              </a:spcBef>
              <a:spcAft>
                <a:spcPts val="0"/>
              </a:spcAft>
              <a:buSzPts val="1845"/>
              <a:buChar char="●"/>
            </a:pPr>
            <a:r>
              <a:rPr lang="pt-BR" sz="1845" b="1"/>
              <a:t>VAAR</a:t>
            </a:r>
            <a:endParaRPr sz="1845"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5e16f28a00_0_146"/>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Índice de Qualidade de Educação do Pará - IQE</a:t>
            </a:r>
            <a:endParaRPr/>
          </a:p>
        </p:txBody>
      </p:sp>
      <p:sp>
        <p:nvSpPr>
          <p:cNvPr id="325" name="Google Shape;325;g25e16f28a00_0_146"/>
          <p:cNvSpPr txBox="1"/>
          <p:nvPr/>
        </p:nvSpPr>
        <p:spPr>
          <a:xfrm>
            <a:off x="326100" y="941525"/>
            <a:ext cx="4070700" cy="1847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pt-BR" sz="1500" b="1" u="sng">
                <a:latin typeface="Avenir"/>
                <a:ea typeface="Avenir"/>
                <a:cs typeface="Avenir"/>
                <a:sym typeface="Avenir"/>
              </a:rPr>
              <a:t>Atual - 2024:</a:t>
            </a:r>
            <a:endParaRPr sz="1500" b="1" u="sng">
              <a:latin typeface="Avenir"/>
              <a:ea typeface="Avenir"/>
              <a:cs typeface="Avenir"/>
              <a:sym typeface="Avenir"/>
            </a:endParaRPr>
          </a:p>
          <a:p>
            <a:pPr marL="0" marR="0" lvl="0" indent="0" algn="just" rtl="0">
              <a:lnSpc>
                <a:spcPct val="100000"/>
              </a:lnSpc>
              <a:spcBef>
                <a:spcPts val="0"/>
              </a:spcBef>
              <a:spcAft>
                <a:spcPts val="0"/>
              </a:spcAft>
              <a:buNone/>
            </a:pPr>
            <a:r>
              <a:rPr lang="pt-BR" sz="1300" b="1">
                <a:latin typeface="Avenir"/>
                <a:ea typeface="Avenir"/>
                <a:cs typeface="Avenir"/>
                <a:sym typeface="Avenir"/>
              </a:rPr>
              <a:t>Regulamentado pelo </a:t>
            </a:r>
            <a:r>
              <a:rPr lang="pt-BR" sz="1300" b="1" u="sng">
                <a:solidFill>
                  <a:schemeClr val="hlink"/>
                </a:solidFill>
                <a:latin typeface="Avenir"/>
                <a:ea typeface="Avenir"/>
                <a:cs typeface="Avenir"/>
                <a:sym typeface="Avenir"/>
                <a:hlinkClick r:id="rId3"/>
              </a:rPr>
              <a:t>Decreto Nº 2.838, de 23 de dezembro de 2022.</a:t>
            </a:r>
            <a:endParaRPr sz="1300" b="1">
              <a:latin typeface="Avenir"/>
              <a:ea typeface="Avenir"/>
              <a:cs typeface="Avenir"/>
              <a:sym typeface="Avenir"/>
            </a:endParaRPr>
          </a:p>
          <a:p>
            <a:pPr marL="0" marR="0" lvl="0" indent="0" algn="just" rtl="0">
              <a:lnSpc>
                <a:spcPct val="100000"/>
              </a:lnSpc>
              <a:spcBef>
                <a:spcPts val="0"/>
              </a:spcBef>
              <a:spcAft>
                <a:spcPts val="0"/>
              </a:spcAft>
              <a:buNone/>
            </a:pPr>
            <a:endParaRPr sz="1500" b="1" u="sng">
              <a:latin typeface="Avenir"/>
              <a:ea typeface="Avenir"/>
              <a:cs typeface="Avenir"/>
              <a:sym typeface="Avenir"/>
            </a:endParaRPr>
          </a:p>
          <a:p>
            <a:pPr marL="0" marR="0" lvl="0" indent="0" algn="just" rtl="0">
              <a:lnSpc>
                <a:spcPct val="100000"/>
              </a:lnSpc>
              <a:spcBef>
                <a:spcPts val="0"/>
              </a:spcBef>
              <a:spcAft>
                <a:spcPts val="0"/>
              </a:spcAft>
              <a:buNone/>
            </a:pPr>
            <a:r>
              <a:rPr lang="pt-BR" sz="1300" b="1">
                <a:latin typeface="Avenir"/>
                <a:ea typeface="Avenir"/>
                <a:cs typeface="Avenir"/>
                <a:sym typeface="Avenir"/>
              </a:rPr>
              <a:t>IQE composto por:</a:t>
            </a:r>
            <a:endParaRPr sz="1300" b="1">
              <a:latin typeface="Avenir"/>
              <a:ea typeface="Avenir"/>
              <a:cs typeface="Avenir"/>
              <a:sym typeface="Avenir"/>
            </a:endParaRPr>
          </a:p>
          <a:p>
            <a:pPr marL="457200" marR="0" lvl="0" indent="-311150" algn="just" rtl="0">
              <a:lnSpc>
                <a:spcPct val="100000"/>
              </a:lnSpc>
              <a:spcBef>
                <a:spcPts val="0"/>
              </a:spcBef>
              <a:spcAft>
                <a:spcPts val="0"/>
              </a:spcAft>
              <a:buSzPts val="1300"/>
              <a:buFont typeface="Avenir"/>
              <a:buChar char="●"/>
            </a:pPr>
            <a:r>
              <a:rPr lang="pt-BR" sz="1300" b="1">
                <a:latin typeface="Avenir"/>
                <a:ea typeface="Avenir"/>
                <a:cs typeface="Avenir"/>
                <a:sym typeface="Avenir"/>
              </a:rPr>
              <a:t>30% Índice Socioeconômico do município;</a:t>
            </a:r>
            <a:endParaRPr sz="1300" b="1">
              <a:latin typeface="Avenir"/>
              <a:ea typeface="Avenir"/>
              <a:cs typeface="Avenir"/>
              <a:sym typeface="Avenir"/>
            </a:endParaRPr>
          </a:p>
          <a:p>
            <a:pPr marL="457200" marR="0" lvl="0" indent="-311150" algn="just" rtl="0">
              <a:lnSpc>
                <a:spcPct val="100000"/>
              </a:lnSpc>
              <a:spcBef>
                <a:spcPts val="0"/>
              </a:spcBef>
              <a:spcAft>
                <a:spcPts val="0"/>
              </a:spcAft>
              <a:buSzPts val="1300"/>
              <a:buFont typeface="Avenir"/>
              <a:buChar char="●"/>
            </a:pPr>
            <a:r>
              <a:rPr lang="pt-BR" sz="1300" b="1">
                <a:latin typeface="Avenir"/>
                <a:ea typeface="Avenir"/>
                <a:cs typeface="Avenir"/>
                <a:sym typeface="Avenir"/>
              </a:rPr>
              <a:t>70% Indicador de Qualidade da Educação do município.</a:t>
            </a:r>
            <a:endParaRPr sz="1300" b="1">
              <a:latin typeface="Avenir"/>
              <a:ea typeface="Avenir"/>
              <a:cs typeface="Avenir"/>
              <a:sym typeface="Avenir"/>
            </a:endParaRPr>
          </a:p>
        </p:txBody>
      </p:sp>
      <p:pic>
        <p:nvPicPr>
          <p:cNvPr id="326" name="Google Shape;326;g25e16f28a00_0_146"/>
          <p:cNvPicPr preferRelativeResize="0"/>
          <p:nvPr/>
        </p:nvPicPr>
        <p:blipFill>
          <a:blip r:embed="rId4">
            <a:alphaModFix/>
          </a:blip>
          <a:stretch>
            <a:fillRect/>
          </a:stretch>
        </p:blipFill>
        <p:spPr>
          <a:xfrm>
            <a:off x="762000" y="2929150"/>
            <a:ext cx="3140675" cy="477925"/>
          </a:xfrm>
          <a:prstGeom prst="rect">
            <a:avLst/>
          </a:prstGeom>
          <a:noFill/>
          <a:ln>
            <a:noFill/>
          </a:ln>
        </p:spPr>
      </p:pic>
      <p:sp>
        <p:nvSpPr>
          <p:cNvPr id="327" name="Google Shape;327;g25e16f28a00_0_146"/>
          <p:cNvSpPr txBox="1"/>
          <p:nvPr/>
        </p:nvSpPr>
        <p:spPr>
          <a:xfrm>
            <a:off x="326100" y="3151325"/>
            <a:ext cx="4070700" cy="1385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endParaRPr sz="1300" b="1">
              <a:latin typeface="Avenir"/>
              <a:ea typeface="Avenir"/>
              <a:cs typeface="Avenir"/>
              <a:sym typeface="Avenir"/>
            </a:endParaRPr>
          </a:p>
          <a:p>
            <a:pPr marL="457200" marR="0" lvl="0" indent="-311150" algn="just" rtl="0">
              <a:lnSpc>
                <a:spcPct val="100000"/>
              </a:lnSpc>
              <a:spcBef>
                <a:spcPts val="0"/>
              </a:spcBef>
              <a:spcAft>
                <a:spcPts val="0"/>
              </a:spcAft>
              <a:buSzPts val="1300"/>
              <a:buFont typeface="Avenir"/>
              <a:buChar char="●"/>
            </a:pPr>
            <a:r>
              <a:rPr lang="pt-BR" sz="1300" b="1">
                <a:latin typeface="Avenir"/>
                <a:ea typeface="Avenir"/>
                <a:cs typeface="Avenir"/>
                <a:sym typeface="Avenir"/>
              </a:rPr>
              <a:t>ISEmi: composto por número de matrículas e taxa de abandono</a:t>
            </a:r>
            <a:endParaRPr sz="1300" b="1">
              <a:latin typeface="Avenir"/>
              <a:ea typeface="Avenir"/>
              <a:cs typeface="Avenir"/>
              <a:sym typeface="Avenir"/>
            </a:endParaRPr>
          </a:p>
          <a:p>
            <a:pPr marL="457200" marR="0" lvl="0" indent="-311150" algn="just" rtl="0">
              <a:lnSpc>
                <a:spcPct val="100000"/>
              </a:lnSpc>
              <a:spcBef>
                <a:spcPts val="0"/>
              </a:spcBef>
              <a:spcAft>
                <a:spcPts val="0"/>
              </a:spcAft>
              <a:buSzPts val="1300"/>
              <a:buFont typeface="Avenir"/>
              <a:buChar char="●"/>
            </a:pPr>
            <a:r>
              <a:rPr lang="pt-BR" sz="1300" b="1">
                <a:latin typeface="Avenir"/>
                <a:ea typeface="Avenir"/>
                <a:cs typeface="Avenir"/>
                <a:sym typeface="Avenir"/>
              </a:rPr>
              <a:t>IDEmi: composto por valor e variação do IDEB anos iniciais e anos finais, taxa de participação no SAEB</a:t>
            </a:r>
            <a:endParaRPr sz="1300" b="1">
              <a:latin typeface="Avenir"/>
              <a:ea typeface="Avenir"/>
              <a:cs typeface="Avenir"/>
              <a:sym typeface="Avenir"/>
            </a:endParaRPr>
          </a:p>
        </p:txBody>
      </p:sp>
      <p:sp>
        <p:nvSpPr>
          <p:cNvPr id="328" name="Google Shape;328;g25e16f28a00_0_146"/>
          <p:cNvSpPr txBox="1"/>
          <p:nvPr/>
        </p:nvSpPr>
        <p:spPr>
          <a:xfrm>
            <a:off x="4907100" y="982025"/>
            <a:ext cx="3863700" cy="21549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pt-BR" sz="1600" b="1" u="sng">
                <a:latin typeface="Avenir"/>
                <a:ea typeface="Avenir"/>
                <a:cs typeface="Avenir"/>
                <a:sym typeface="Avenir"/>
              </a:rPr>
              <a:t>Regulamentação a partir 2026:</a:t>
            </a:r>
            <a:endParaRPr sz="1600" b="1" u="sng">
              <a:latin typeface="Avenir"/>
              <a:ea typeface="Avenir"/>
              <a:cs typeface="Avenir"/>
              <a:sym typeface="Avenir"/>
            </a:endParaRPr>
          </a:p>
          <a:p>
            <a:pPr marL="0" marR="0" lvl="0" indent="0" algn="just" rtl="0">
              <a:lnSpc>
                <a:spcPct val="100000"/>
              </a:lnSpc>
              <a:spcBef>
                <a:spcPts val="0"/>
              </a:spcBef>
              <a:spcAft>
                <a:spcPts val="0"/>
              </a:spcAft>
              <a:buNone/>
            </a:pPr>
            <a:r>
              <a:rPr lang="pt-BR" b="1">
                <a:latin typeface="Avenir"/>
                <a:ea typeface="Avenir"/>
                <a:cs typeface="Avenir"/>
                <a:sym typeface="Avenir"/>
              </a:rPr>
              <a:t>IQE composto por:</a:t>
            </a:r>
            <a:endParaRPr b="1">
              <a:latin typeface="Avenir"/>
              <a:ea typeface="Avenir"/>
              <a:cs typeface="Avenir"/>
              <a:sym typeface="Avenir"/>
            </a:endParaRPr>
          </a:p>
          <a:p>
            <a:pPr marL="457200" marR="0" lvl="0" indent="-317500" algn="just" rtl="0">
              <a:lnSpc>
                <a:spcPct val="100000"/>
              </a:lnSpc>
              <a:spcBef>
                <a:spcPts val="0"/>
              </a:spcBef>
              <a:spcAft>
                <a:spcPts val="0"/>
              </a:spcAft>
              <a:buSzPts val="1400"/>
              <a:buFont typeface="Avenir"/>
              <a:buChar char="●"/>
            </a:pPr>
            <a:r>
              <a:rPr lang="pt-BR" b="1">
                <a:latin typeface="Avenir"/>
                <a:ea typeface="Avenir"/>
                <a:cs typeface="Avenir"/>
                <a:sym typeface="Avenir"/>
              </a:rPr>
              <a:t>51% Qualidade da Alfabetização;</a:t>
            </a:r>
            <a:endParaRPr b="1">
              <a:latin typeface="Avenir"/>
              <a:ea typeface="Avenir"/>
              <a:cs typeface="Avenir"/>
              <a:sym typeface="Avenir"/>
            </a:endParaRPr>
          </a:p>
          <a:p>
            <a:pPr marL="457200" marR="0" lvl="0" indent="-317500" algn="just" rtl="0">
              <a:lnSpc>
                <a:spcPct val="100000"/>
              </a:lnSpc>
              <a:spcBef>
                <a:spcPts val="0"/>
              </a:spcBef>
              <a:spcAft>
                <a:spcPts val="0"/>
              </a:spcAft>
              <a:buSzPts val="1400"/>
              <a:buFont typeface="Avenir"/>
              <a:buChar char="●"/>
            </a:pPr>
            <a:r>
              <a:rPr lang="pt-BR" b="1">
                <a:latin typeface="Avenir"/>
                <a:ea typeface="Avenir"/>
                <a:cs typeface="Avenir"/>
                <a:sym typeface="Avenir"/>
              </a:rPr>
              <a:t>34% Qualidade do Ensino Fundamental;</a:t>
            </a:r>
            <a:endParaRPr b="1">
              <a:latin typeface="Avenir"/>
              <a:ea typeface="Avenir"/>
              <a:cs typeface="Avenir"/>
              <a:sym typeface="Avenir"/>
            </a:endParaRPr>
          </a:p>
          <a:p>
            <a:pPr marL="457200" marR="0" lvl="0" indent="-317500" algn="just" rtl="0">
              <a:lnSpc>
                <a:spcPct val="100000"/>
              </a:lnSpc>
              <a:spcBef>
                <a:spcPts val="0"/>
              </a:spcBef>
              <a:spcAft>
                <a:spcPts val="0"/>
              </a:spcAft>
              <a:buSzPts val="1400"/>
              <a:buFont typeface="Avenir"/>
              <a:buChar char="●"/>
            </a:pPr>
            <a:r>
              <a:rPr lang="pt-BR" b="1">
                <a:latin typeface="Avenir"/>
                <a:ea typeface="Avenir"/>
                <a:cs typeface="Avenir"/>
                <a:sym typeface="Avenir"/>
              </a:rPr>
              <a:t>10% Equidade educacional e nível socioeconômico;</a:t>
            </a:r>
            <a:endParaRPr b="1">
              <a:latin typeface="Avenir"/>
              <a:ea typeface="Avenir"/>
              <a:cs typeface="Avenir"/>
              <a:sym typeface="Avenir"/>
            </a:endParaRPr>
          </a:p>
          <a:p>
            <a:pPr marL="457200" marR="0" lvl="0" indent="-317500" algn="just" rtl="0">
              <a:lnSpc>
                <a:spcPct val="100000"/>
              </a:lnSpc>
              <a:spcBef>
                <a:spcPts val="0"/>
              </a:spcBef>
              <a:spcAft>
                <a:spcPts val="0"/>
              </a:spcAft>
              <a:buSzPts val="1400"/>
              <a:buFont typeface="Avenir"/>
              <a:buChar char="●"/>
            </a:pPr>
            <a:r>
              <a:rPr lang="pt-BR" b="1">
                <a:latin typeface="Avenir"/>
                <a:ea typeface="Avenir"/>
                <a:cs typeface="Avenir"/>
                <a:sym typeface="Avenir"/>
              </a:rPr>
              <a:t>5% Taxa de aprovação;</a:t>
            </a:r>
            <a:endParaRPr b="1">
              <a:latin typeface="Avenir"/>
              <a:ea typeface="Avenir"/>
              <a:cs typeface="Avenir"/>
              <a:sym typeface="Avenir"/>
            </a:endParaRPr>
          </a:p>
          <a:p>
            <a:pPr marL="457200" marR="0" lvl="0" indent="-317500" algn="just" rtl="0">
              <a:lnSpc>
                <a:spcPct val="100000"/>
              </a:lnSpc>
              <a:spcBef>
                <a:spcPts val="0"/>
              </a:spcBef>
              <a:spcAft>
                <a:spcPts val="0"/>
              </a:spcAft>
              <a:buSzPts val="1400"/>
              <a:buFont typeface="Avenir"/>
              <a:buChar char="●"/>
            </a:pPr>
            <a:r>
              <a:rPr lang="pt-BR" b="1">
                <a:latin typeface="Avenir"/>
                <a:ea typeface="Avenir"/>
                <a:cs typeface="Avenir"/>
                <a:sym typeface="Avenir"/>
              </a:rPr>
              <a:t>Ponderação pela taxa de municipalização.</a:t>
            </a:r>
            <a:endParaRPr b="1">
              <a:latin typeface="Avenir"/>
              <a:ea typeface="Avenir"/>
              <a:cs typeface="Avenir"/>
              <a:sym typeface="Avenir"/>
            </a:endParaRPr>
          </a:p>
        </p:txBody>
      </p:sp>
      <p:sp>
        <p:nvSpPr>
          <p:cNvPr id="329" name="Google Shape;329;g25e16f28a00_0_146"/>
          <p:cNvSpPr txBox="1"/>
          <p:nvPr/>
        </p:nvSpPr>
        <p:spPr>
          <a:xfrm>
            <a:off x="5155925" y="3206825"/>
            <a:ext cx="3371100" cy="6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a:solidFill>
                  <a:srgbClr val="FFFFFF"/>
                </a:solidFill>
                <a:highlight>
                  <a:srgbClr val="CC0000"/>
                </a:highlight>
              </a:rPr>
              <a:t>Resultado do SAEB e participação no SisPAE serão utilizados para composição do Índice em todos os anos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5e16f28a00_0_262"/>
          <p:cNvSpPr txBox="1">
            <a:spLocks noGrp="1"/>
          </p:cNvSpPr>
          <p:nvPr>
            <p:ph type="ctrTitle"/>
          </p:nvPr>
        </p:nvSpPr>
        <p:spPr>
          <a:xfrm>
            <a:off x="1923627" y="58775"/>
            <a:ext cx="6908700" cy="2052600"/>
          </a:xfrm>
          <a:prstGeom prst="rect">
            <a:avLst/>
          </a:prstGeom>
          <a:noFill/>
          <a:ln>
            <a:noFill/>
          </a:ln>
        </p:spPr>
        <p:txBody>
          <a:bodyPr spcFirstLastPara="1" wrap="square" lIns="91425" tIns="91425" rIns="91425" bIns="91425" anchor="b" anchorCtr="0">
            <a:normAutofit/>
          </a:bodyPr>
          <a:lstStyle/>
          <a:p>
            <a:pPr marL="0" lvl="0" indent="0" algn="r" rtl="0">
              <a:lnSpc>
                <a:spcPct val="100000"/>
              </a:lnSpc>
              <a:spcBef>
                <a:spcPts val="0"/>
              </a:spcBef>
              <a:spcAft>
                <a:spcPts val="0"/>
              </a:spcAft>
              <a:buSzPts val="4680"/>
              <a:buNone/>
            </a:pPr>
            <a:r>
              <a:rPr lang="pt-BR" sz="4920" b="1">
                <a:solidFill>
                  <a:srgbClr val="0071CE"/>
                </a:solidFill>
                <a:latin typeface="Avenir"/>
                <a:ea typeface="Avenir"/>
                <a:cs typeface="Avenir"/>
                <a:sym typeface="Avenir"/>
              </a:rPr>
              <a:t>VAAR</a:t>
            </a:r>
            <a:endParaRPr sz="4920" b="1">
              <a:solidFill>
                <a:srgbClr val="0071CE"/>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5e16f28a00_0_272"/>
          <p:cNvSpPr/>
          <p:nvPr/>
        </p:nvSpPr>
        <p:spPr>
          <a:xfrm>
            <a:off x="5906350" y="2094000"/>
            <a:ext cx="2349000" cy="11544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0" name="Google Shape;340;g25e16f28a00_0_27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14"/>
              <a:buNone/>
            </a:pPr>
            <a:r>
              <a:rPr lang="pt-BR"/>
              <a:t>Condicionalidades para distribuição da complementação VAAR* </a:t>
            </a:r>
            <a:endParaRPr sz="2244" i="1"/>
          </a:p>
        </p:txBody>
      </p:sp>
      <p:sp>
        <p:nvSpPr>
          <p:cNvPr id="341" name="Google Shape;341;g25e16f28a00_0_272"/>
          <p:cNvSpPr txBox="1"/>
          <p:nvPr/>
        </p:nvSpPr>
        <p:spPr>
          <a:xfrm>
            <a:off x="427375" y="1079175"/>
            <a:ext cx="7827900" cy="692700"/>
          </a:xfrm>
          <a:prstGeom prst="rect">
            <a:avLst/>
          </a:prstGeom>
          <a:noFill/>
          <a:ln w="9525" cap="flat" cmpd="sng">
            <a:solidFill>
              <a:srgbClr val="434343"/>
            </a:solidFill>
            <a:prstDash val="dot"/>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100">
                <a:latin typeface="Montserrat Medium"/>
                <a:ea typeface="Montserrat Medium"/>
                <a:cs typeface="Montserrat Medium"/>
                <a:sym typeface="Montserrat Medium"/>
              </a:rPr>
              <a:t>Provimento do </a:t>
            </a:r>
            <a:r>
              <a:rPr lang="pt-BR" sz="1100" b="1">
                <a:latin typeface="Montserrat"/>
                <a:ea typeface="Montserrat"/>
                <a:cs typeface="Montserrat"/>
                <a:sym typeface="Montserrat"/>
              </a:rPr>
              <a:t>cargo/função de gestor escolar a partir de critérios técnicos de mérito e desempenho</a:t>
            </a:r>
            <a:r>
              <a:rPr lang="pt-BR" sz="1100">
                <a:latin typeface="Montserrat Medium"/>
                <a:ea typeface="Montserrat Medium"/>
                <a:cs typeface="Montserrat Medium"/>
                <a:sym typeface="Montserrat Medium"/>
              </a:rPr>
              <a:t> ou a partir de escolha realizada com a participação da comunidade escolar dentre candidatos aprovados previamente em avaliação de mérito e desempenho.</a:t>
            </a:r>
            <a:endParaRPr sz="1100">
              <a:latin typeface="Montserrat Medium"/>
              <a:ea typeface="Montserrat Medium"/>
              <a:cs typeface="Montserrat Medium"/>
              <a:sym typeface="Montserrat Medium"/>
            </a:endParaRPr>
          </a:p>
        </p:txBody>
      </p:sp>
      <p:sp>
        <p:nvSpPr>
          <p:cNvPr id="342" name="Google Shape;342;g25e16f28a00_0_272"/>
          <p:cNvSpPr txBox="1"/>
          <p:nvPr/>
        </p:nvSpPr>
        <p:spPr>
          <a:xfrm>
            <a:off x="5983400" y="3839100"/>
            <a:ext cx="2610600" cy="506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pt-BR" sz="1044" b="1" i="1">
                <a:latin typeface="Avenir"/>
                <a:ea typeface="Avenir"/>
                <a:cs typeface="Avenir"/>
                <a:sym typeface="Avenir"/>
              </a:rPr>
              <a:t>*Regulamentado pela Resolução Nº 1, de 28 de julho de 2023</a:t>
            </a:r>
            <a:endParaRPr sz="200"/>
          </a:p>
        </p:txBody>
      </p:sp>
      <p:pic>
        <p:nvPicPr>
          <p:cNvPr id="343" name="Google Shape;343;g25e16f28a00_0_272"/>
          <p:cNvPicPr preferRelativeResize="0"/>
          <p:nvPr/>
        </p:nvPicPr>
        <p:blipFill>
          <a:blip r:embed="rId3">
            <a:alphaModFix/>
          </a:blip>
          <a:stretch>
            <a:fillRect/>
          </a:stretch>
        </p:blipFill>
        <p:spPr>
          <a:xfrm>
            <a:off x="371300" y="1876475"/>
            <a:ext cx="4987749" cy="2658676"/>
          </a:xfrm>
          <a:prstGeom prst="rect">
            <a:avLst/>
          </a:prstGeom>
          <a:noFill/>
          <a:ln>
            <a:noFill/>
          </a:ln>
        </p:spPr>
      </p:pic>
      <p:sp>
        <p:nvSpPr>
          <p:cNvPr id="344" name="Google Shape;344;g25e16f28a00_0_272"/>
          <p:cNvSpPr/>
          <p:nvPr/>
        </p:nvSpPr>
        <p:spPr>
          <a:xfrm>
            <a:off x="6127900" y="2094000"/>
            <a:ext cx="2207400" cy="107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a:solidFill>
                  <a:srgbClr val="FFFFFF"/>
                </a:solidFill>
                <a:latin typeface="Avenir"/>
                <a:ea typeface="Avenir"/>
                <a:cs typeface="Avenir"/>
                <a:sym typeface="Avenir"/>
              </a:rPr>
              <a:t>É necessário comprovar ter, no mínimo, iniciado processo de seleção para provimento de cargos de gestores escolares, por meio da publicação de edital ou documento equivalente, que configure processo seletivo, até 30/09/23</a:t>
            </a:r>
            <a:endParaRPr sz="1000">
              <a:solidFill>
                <a:srgbClr val="FFFFFF"/>
              </a:solidFill>
              <a:latin typeface="Avenir"/>
              <a:ea typeface="Avenir"/>
              <a:cs typeface="Avenir"/>
              <a:sym typeface="Avenir"/>
            </a:endParaRPr>
          </a:p>
        </p:txBody>
      </p:sp>
      <p:sp>
        <p:nvSpPr>
          <p:cNvPr id="345" name="Google Shape;345;g25e16f28a00_0_272"/>
          <p:cNvSpPr txBox="1"/>
          <p:nvPr/>
        </p:nvSpPr>
        <p:spPr>
          <a:xfrm>
            <a:off x="5826036" y="2038775"/>
            <a:ext cx="5874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6300">
                <a:solidFill>
                  <a:srgbClr val="FFFFFF"/>
                </a:solidFill>
              </a:rPr>
              <a:t>!</a:t>
            </a:r>
            <a:endParaRPr sz="63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5e16f28a00_0_286"/>
          <p:cNvSpPr/>
          <p:nvPr/>
        </p:nvSpPr>
        <p:spPr>
          <a:xfrm>
            <a:off x="343750" y="1294328"/>
            <a:ext cx="2349000" cy="692700"/>
          </a:xfrm>
          <a:prstGeom prst="rect">
            <a:avLst/>
          </a:prstGeom>
          <a:solidFill>
            <a:srgbClr val="CC41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1" name="Google Shape;351;g25e16f28a00_0_286"/>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14"/>
              <a:buNone/>
            </a:pPr>
            <a:r>
              <a:rPr lang="pt-BR"/>
              <a:t>Condicionalidades para distribuição da complementação VAAR* </a:t>
            </a:r>
            <a:endParaRPr sz="2244" i="1"/>
          </a:p>
        </p:txBody>
      </p:sp>
      <p:sp>
        <p:nvSpPr>
          <p:cNvPr id="352" name="Google Shape;352;g25e16f28a00_0_286"/>
          <p:cNvSpPr txBox="1"/>
          <p:nvPr/>
        </p:nvSpPr>
        <p:spPr>
          <a:xfrm>
            <a:off x="2879325" y="1307775"/>
            <a:ext cx="5604600" cy="692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100" b="1">
                <a:latin typeface="Montserrat"/>
                <a:ea typeface="Montserrat"/>
                <a:cs typeface="Montserrat"/>
                <a:sym typeface="Montserrat"/>
              </a:rPr>
              <a:t>Participação de pelo menos 80%</a:t>
            </a:r>
            <a:r>
              <a:rPr lang="pt-BR" sz="1100">
                <a:latin typeface="Montserrat Medium"/>
                <a:ea typeface="Montserrat Medium"/>
                <a:cs typeface="Montserrat Medium"/>
                <a:sym typeface="Montserrat Medium"/>
              </a:rPr>
              <a:t> (oitenta por cento) dos estudantes de cada ano escolar periodicamente avaliado em cada rede de ensino por meio dos </a:t>
            </a:r>
            <a:r>
              <a:rPr lang="pt-BR" sz="1100" b="1">
                <a:latin typeface="Montserrat"/>
                <a:ea typeface="Montserrat"/>
                <a:cs typeface="Montserrat"/>
                <a:sym typeface="Montserrat"/>
              </a:rPr>
              <a:t>exames nacionais</a:t>
            </a:r>
            <a:r>
              <a:rPr lang="pt-BR" sz="1100">
                <a:latin typeface="Montserrat Medium"/>
                <a:ea typeface="Montserrat Medium"/>
                <a:cs typeface="Montserrat Medium"/>
                <a:sym typeface="Montserrat Medium"/>
              </a:rPr>
              <a:t> do sistema nacional de avaliação da educação básica.</a:t>
            </a:r>
            <a:endParaRPr sz="1100">
              <a:latin typeface="Montserrat Medium"/>
              <a:ea typeface="Montserrat Medium"/>
              <a:cs typeface="Montserrat Medium"/>
              <a:sym typeface="Montserrat Medium"/>
            </a:endParaRPr>
          </a:p>
        </p:txBody>
      </p:sp>
      <p:sp>
        <p:nvSpPr>
          <p:cNvPr id="353" name="Google Shape;353;g25e16f28a00_0_286"/>
          <p:cNvSpPr txBox="1"/>
          <p:nvPr/>
        </p:nvSpPr>
        <p:spPr>
          <a:xfrm>
            <a:off x="5983400" y="3534300"/>
            <a:ext cx="2610600" cy="506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pt-BR" sz="1044" b="1" i="1">
                <a:latin typeface="Avenir"/>
                <a:ea typeface="Avenir"/>
                <a:cs typeface="Avenir"/>
                <a:sym typeface="Avenir"/>
              </a:rPr>
              <a:t>*Regulamentado pela Resolução Nº 1, de 28 de julho de 2023</a:t>
            </a:r>
            <a:endParaRPr sz="200"/>
          </a:p>
        </p:txBody>
      </p:sp>
      <p:sp>
        <p:nvSpPr>
          <p:cNvPr id="354" name="Google Shape;354;g25e16f28a00_0_286"/>
          <p:cNvSpPr/>
          <p:nvPr/>
        </p:nvSpPr>
        <p:spPr>
          <a:xfrm>
            <a:off x="565300" y="1294328"/>
            <a:ext cx="2207400" cy="6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rgbClr val="FFFFFF"/>
                </a:solidFill>
                <a:latin typeface="Avenir"/>
                <a:ea typeface="Avenir"/>
                <a:cs typeface="Avenir"/>
                <a:sym typeface="Avenir"/>
              </a:rPr>
              <a:t>Condicionalidade suspensa</a:t>
            </a:r>
            <a:endParaRPr>
              <a:solidFill>
                <a:srgbClr val="FFFFFF"/>
              </a:solidFill>
              <a:latin typeface="Avenir"/>
              <a:ea typeface="Avenir"/>
              <a:cs typeface="Avenir"/>
              <a:sym typeface="Avenir"/>
            </a:endParaRPr>
          </a:p>
        </p:txBody>
      </p:sp>
      <p:sp>
        <p:nvSpPr>
          <p:cNvPr id="355" name="Google Shape;355;g25e16f28a00_0_286"/>
          <p:cNvSpPr txBox="1"/>
          <p:nvPr/>
        </p:nvSpPr>
        <p:spPr>
          <a:xfrm>
            <a:off x="492036" y="1162903"/>
            <a:ext cx="5874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4300">
                <a:solidFill>
                  <a:srgbClr val="FFFFFF"/>
                </a:solidFill>
              </a:rPr>
              <a:t>!</a:t>
            </a:r>
            <a:endParaRPr sz="4300">
              <a:solidFill>
                <a:srgbClr val="FFFFFF"/>
              </a:solidFill>
            </a:endParaRPr>
          </a:p>
        </p:txBody>
      </p:sp>
      <p:sp>
        <p:nvSpPr>
          <p:cNvPr id="356" name="Google Shape;356;g25e16f28a00_0_286"/>
          <p:cNvSpPr/>
          <p:nvPr/>
        </p:nvSpPr>
        <p:spPr>
          <a:xfrm>
            <a:off x="343750" y="2265664"/>
            <a:ext cx="2349000" cy="6927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57" name="Google Shape;357;g25e16f28a00_0_286"/>
          <p:cNvSpPr txBox="1"/>
          <p:nvPr/>
        </p:nvSpPr>
        <p:spPr>
          <a:xfrm>
            <a:off x="2879325" y="2145975"/>
            <a:ext cx="5604600" cy="8619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100" b="1">
                <a:latin typeface="Montserrat"/>
                <a:ea typeface="Montserrat"/>
                <a:cs typeface="Montserrat"/>
                <a:sym typeface="Montserrat"/>
              </a:rPr>
              <a:t>Redução das desigualdades educacionais socioeconômicas e raciais </a:t>
            </a:r>
            <a:r>
              <a:rPr lang="pt-BR" sz="1100">
                <a:latin typeface="Montserrat Medium"/>
                <a:ea typeface="Montserrat Medium"/>
                <a:cs typeface="Montserrat Medium"/>
                <a:sym typeface="Montserrat Medium"/>
              </a:rPr>
              <a:t>medidas nos exames nacionais do sistema nacional de avaliação da educação básica, respeitadas as especificidades da educação escolar indígena e suas realidades.</a:t>
            </a:r>
            <a:endParaRPr sz="1100">
              <a:latin typeface="Montserrat Medium"/>
              <a:ea typeface="Montserrat Medium"/>
              <a:cs typeface="Montserrat Medium"/>
              <a:sym typeface="Montserrat Medium"/>
            </a:endParaRPr>
          </a:p>
        </p:txBody>
      </p:sp>
      <p:sp>
        <p:nvSpPr>
          <p:cNvPr id="358" name="Google Shape;358;g25e16f28a00_0_286"/>
          <p:cNvSpPr/>
          <p:nvPr/>
        </p:nvSpPr>
        <p:spPr>
          <a:xfrm>
            <a:off x="565300" y="2265664"/>
            <a:ext cx="2207400" cy="6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rgbClr val="FFFFFF"/>
                </a:solidFill>
                <a:latin typeface="Avenir"/>
                <a:ea typeface="Avenir"/>
                <a:cs typeface="Avenir"/>
                <a:sym typeface="Avenir"/>
              </a:rPr>
              <a:t>Condicionalidade aprovada</a:t>
            </a:r>
            <a:endParaRPr>
              <a:solidFill>
                <a:srgbClr val="FFFFFF"/>
              </a:solidFill>
              <a:latin typeface="Avenir"/>
              <a:ea typeface="Avenir"/>
              <a:cs typeface="Avenir"/>
              <a:sym typeface="Avenir"/>
            </a:endParaRPr>
          </a:p>
        </p:txBody>
      </p:sp>
      <p:sp>
        <p:nvSpPr>
          <p:cNvPr id="359" name="Google Shape;359;g25e16f28a00_0_286"/>
          <p:cNvSpPr txBox="1"/>
          <p:nvPr/>
        </p:nvSpPr>
        <p:spPr>
          <a:xfrm>
            <a:off x="492036" y="2134239"/>
            <a:ext cx="587400" cy="84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4300">
                <a:solidFill>
                  <a:srgbClr val="FFFFFF"/>
                </a:solidFill>
              </a:rPr>
              <a:t>!</a:t>
            </a:r>
            <a:endParaRPr sz="43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5e16f28a00_0_297"/>
          <p:cNvSpPr/>
          <p:nvPr/>
        </p:nvSpPr>
        <p:spPr>
          <a:xfrm>
            <a:off x="-315925" y="3936275"/>
            <a:ext cx="9516600" cy="115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5" name="Google Shape;365;g25e16f28a00_0_297"/>
          <p:cNvSpPr/>
          <p:nvPr/>
        </p:nvSpPr>
        <p:spPr>
          <a:xfrm>
            <a:off x="5809175" y="1993125"/>
            <a:ext cx="2349000" cy="1154400"/>
          </a:xfrm>
          <a:prstGeom prst="rect">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66" name="Google Shape;366;g25e16f28a00_0_297"/>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14"/>
              <a:buNone/>
            </a:pPr>
            <a:r>
              <a:rPr lang="pt-BR"/>
              <a:t>Condicionalidades para distribuição da complementação VAAR* </a:t>
            </a:r>
            <a:endParaRPr sz="2244" i="1"/>
          </a:p>
        </p:txBody>
      </p:sp>
      <p:sp>
        <p:nvSpPr>
          <p:cNvPr id="367" name="Google Shape;367;g25e16f28a00_0_297"/>
          <p:cNvSpPr txBox="1"/>
          <p:nvPr/>
        </p:nvSpPr>
        <p:spPr>
          <a:xfrm>
            <a:off x="427375" y="1002975"/>
            <a:ext cx="7827900" cy="646500"/>
          </a:xfrm>
          <a:prstGeom prst="rect">
            <a:avLst/>
          </a:prstGeom>
          <a:noFill/>
          <a:ln w="9525" cap="flat" cmpd="sng">
            <a:solidFill>
              <a:srgbClr val="434343"/>
            </a:solidFill>
            <a:prstDash val="dot"/>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BR" sz="1000" b="1">
                <a:latin typeface="Montserrat"/>
                <a:ea typeface="Montserrat"/>
                <a:cs typeface="Montserrat"/>
                <a:sym typeface="Montserrat"/>
              </a:rPr>
              <a:t>Regime de colaboração entre Estado e Município formalizado</a:t>
            </a:r>
            <a:r>
              <a:rPr lang="pt-BR" sz="1000">
                <a:latin typeface="Montserrat Medium"/>
                <a:ea typeface="Montserrat Medium"/>
                <a:cs typeface="Montserrat Medium"/>
                <a:sym typeface="Montserrat Medium"/>
              </a:rPr>
              <a:t> na legislação estadual e em execução, nos termos do inciso II do parágrafo único do art. 158 da Constituição Federal e do art. 3º da Emenda Constitucional nº 108, de 26 de agosto de 2020.</a:t>
            </a:r>
            <a:endParaRPr sz="1000">
              <a:latin typeface="Montserrat Medium"/>
              <a:ea typeface="Montserrat Medium"/>
              <a:cs typeface="Montserrat Medium"/>
              <a:sym typeface="Montserrat Medium"/>
            </a:endParaRPr>
          </a:p>
        </p:txBody>
      </p:sp>
      <p:sp>
        <p:nvSpPr>
          <p:cNvPr id="368" name="Google Shape;368;g25e16f28a00_0_297"/>
          <p:cNvSpPr txBox="1"/>
          <p:nvPr/>
        </p:nvSpPr>
        <p:spPr>
          <a:xfrm>
            <a:off x="5983400" y="4372500"/>
            <a:ext cx="2610600" cy="506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pt-BR" sz="1044" b="1" i="1">
                <a:latin typeface="Avenir"/>
                <a:ea typeface="Avenir"/>
                <a:cs typeface="Avenir"/>
                <a:sym typeface="Avenir"/>
              </a:rPr>
              <a:t>*Regulamentado pela Resolução Nº 1, de 28 de julho de 2023</a:t>
            </a:r>
            <a:endParaRPr sz="200"/>
          </a:p>
        </p:txBody>
      </p:sp>
      <p:sp>
        <p:nvSpPr>
          <p:cNvPr id="369" name="Google Shape;369;g25e16f28a00_0_297"/>
          <p:cNvSpPr/>
          <p:nvPr/>
        </p:nvSpPr>
        <p:spPr>
          <a:xfrm>
            <a:off x="6030725" y="2069325"/>
            <a:ext cx="2207400" cy="91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a:solidFill>
                  <a:srgbClr val="FFFFFF"/>
                </a:solidFill>
                <a:latin typeface="Avenir"/>
                <a:ea typeface="Avenir"/>
                <a:cs typeface="Avenir"/>
                <a:sym typeface="Avenir"/>
              </a:rPr>
              <a:t>Condicionalidade aprovada</a:t>
            </a:r>
            <a:endParaRPr>
              <a:solidFill>
                <a:srgbClr val="FFFFFF"/>
              </a:solidFill>
              <a:latin typeface="Avenir"/>
              <a:ea typeface="Avenir"/>
              <a:cs typeface="Avenir"/>
              <a:sym typeface="Avenir"/>
            </a:endParaRPr>
          </a:p>
        </p:txBody>
      </p:sp>
      <p:sp>
        <p:nvSpPr>
          <p:cNvPr id="370" name="Google Shape;370;g25e16f28a00_0_297"/>
          <p:cNvSpPr txBox="1"/>
          <p:nvPr/>
        </p:nvSpPr>
        <p:spPr>
          <a:xfrm>
            <a:off x="5881261" y="2014100"/>
            <a:ext cx="5874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6300">
                <a:solidFill>
                  <a:srgbClr val="FFFFFF"/>
                </a:solidFill>
              </a:rPr>
              <a:t>!</a:t>
            </a:r>
            <a:endParaRPr sz="6300">
              <a:solidFill>
                <a:srgbClr val="FFFFFF"/>
              </a:solidFill>
            </a:endParaRPr>
          </a:p>
        </p:txBody>
      </p:sp>
      <p:pic>
        <p:nvPicPr>
          <p:cNvPr id="371" name="Google Shape;371;g25e16f28a00_0_297"/>
          <p:cNvPicPr preferRelativeResize="0"/>
          <p:nvPr/>
        </p:nvPicPr>
        <p:blipFill>
          <a:blip r:embed="rId3">
            <a:alphaModFix/>
          </a:blip>
          <a:stretch>
            <a:fillRect/>
          </a:stretch>
        </p:blipFill>
        <p:spPr>
          <a:xfrm>
            <a:off x="427375" y="1688325"/>
            <a:ext cx="4390787" cy="34551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5e16f28a00_0_316"/>
          <p:cNvSpPr/>
          <p:nvPr/>
        </p:nvSpPr>
        <p:spPr>
          <a:xfrm>
            <a:off x="-315925" y="3936275"/>
            <a:ext cx="9516600" cy="1154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77" name="Google Shape;377;g25e16f28a00_0_316"/>
          <p:cNvSpPr txBox="1">
            <a:spLocks noGrp="1"/>
          </p:cNvSpPr>
          <p:nvPr>
            <p:ph type="title"/>
          </p:nvPr>
        </p:nvSpPr>
        <p:spPr>
          <a:xfrm>
            <a:off x="311700" y="64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14"/>
              <a:buNone/>
            </a:pPr>
            <a:r>
              <a:rPr lang="pt-BR"/>
              <a:t>Condicionalidades para distribuição da complementação VAAR* </a:t>
            </a:r>
            <a:endParaRPr sz="2244" i="1"/>
          </a:p>
        </p:txBody>
      </p:sp>
      <p:sp>
        <p:nvSpPr>
          <p:cNvPr id="378" name="Google Shape;378;g25e16f28a00_0_316"/>
          <p:cNvSpPr txBox="1"/>
          <p:nvPr/>
        </p:nvSpPr>
        <p:spPr>
          <a:xfrm>
            <a:off x="427375" y="1536375"/>
            <a:ext cx="7827900" cy="21348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pt-BR" b="1">
                <a:latin typeface="Montserrat"/>
                <a:ea typeface="Montserrat"/>
                <a:cs typeface="Montserrat"/>
                <a:sym typeface="Montserrat"/>
              </a:rPr>
              <a:t>As redes de ensino terão até </a:t>
            </a:r>
            <a:r>
              <a:rPr lang="pt-BR" b="1">
                <a:solidFill>
                  <a:srgbClr val="FFFFFF"/>
                </a:solidFill>
                <a:highlight>
                  <a:srgbClr val="CC0000"/>
                </a:highlight>
                <a:latin typeface="Montserrat"/>
                <a:ea typeface="Montserrat"/>
                <a:cs typeface="Montserrat"/>
                <a:sym typeface="Montserrat"/>
              </a:rPr>
              <a:t>30 de setembro de 2023 </a:t>
            </a:r>
            <a:r>
              <a:rPr lang="pt-BR" b="1">
                <a:latin typeface="Montserrat"/>
                <a:ea typeface="Montserrat"/>
                <a:cs typeface="Montserrat"/>
                <a:sym typeface="Montserrat"/>
              </a:rPr>
              <a:t>para o registro das informações relacionadas às condicionalidades tratadas na Resolução 1/2023, no </a:t>
            </a:r>
            <a:r>
              <a:rPr lang="pt-BR" b="1">
                <a:solidFill>
                  <a:srgbClr val="FFFFFF"/>
                </a:solidFill>
                <a:highlight>
                  <a:srgbClr val="CC0000"/>
                </a:highlight>
                <a:latin typeface="Montserrat"/>
                <a:ea typeface="Montserrat"/>
                <a:cs typeface="Montserrat"/>
                <a:sym typeface="Montserrat"/>
              </a:rPr>
              <a:t>Sistema Integrado de Monitoramento, Execução e Controle do Ministério da Educação (SIMEC).</a:t>
            </a:r>
            <a:endParaRPr b="1">
              <a:solidFill>
                <a:srgbClr val="FFFFFF"/>
              </a:solidFill>
              <a:highlight>
                <a:srgbClr val="CC0000"/>
              </a:highlight>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400"/>
              <a:buFont typeface="Arial"/>
              <a:buNone/>
            </a:pPr>
            <a:endParaRPr b="1">
              <a:solidFill>
                <a:schemeClr val="dk1"/>
              </a:solidFill>
              <a:latin typeface="Montserrat"/>
              <a:ea typeface="Montserrat"/>
              <a:cs typeface="Montserrat"/>
              <a:sym typeface="Montserrat"/>
            </a:endParaRPr>
          </a:p>
          <a:p>
            <a:pPr marL="0" lvl="0" indent="0" algn="just" rtl="0">
              <a:lnSpc>
                <a:spcPct val="115000"/>
              </a:lnSpc>
              <a:spcBef>
                <a:spcPts val="0"/>
              </a:spcBef>
              <a:spcAft>
                <a:spcPts val="0"/>
              </a:spcAft>
              <a:buClr>
                <a:schemeClr val="dk1"/>
              </a:buClr>
              <a:buSzPts val="1400"/>
              <a:buFont typeface="Arial"/>
              <a:buNone/>
            </a:pPr>
            <a:r>
              <a:rPr lang="pt-BR" b="1">
                <a:solidFill>
                  <a:srgbClr val="FFFFFF"/>
                </a:solidFill>
                <a:highlight>
                  <a:srgbClr val="CC0000"/>
                </a:highlight>
                <a:latin typeface="Montserrat"/>
                <a:ea typeface="Montserrat"/>
                <a:cs typeface="Montserrat"/>
                <a:sym typeface="Montserrat"/>
              </a:rPr>
              <a:t>Somente serão consideradas habilitadas</a:t>
            </a:r>
            <a:r>
              <a:rPr lang="pt-BR" b="1">
                <a:solidFill>
                  <a:schemeClr val="dk1"/>
                </a:solidFill>
                <a:latin typeface="Montserrat"/>
                <a:ea typeface="Montserrat"/>
                <a:cs typeface="Montserrat"/>
                <a:sym typeface="Montserrat"/>
              </a:rPr>
              <a:t> para recebimento da complementação VAAR as </a:t>
            </a:r>
            <a:r>
              <a:rPr lang="pt-BR" b="1">
                <a:solidFill>
                  <a:srgbClr val="FFFFFF"/>
                </a:solidFill>
                <a:highlight>
                  <a:srgbClr val="CC0000"/>
                </a:highlight>
                <a:latin typeface="Montserrat"/>
                <a:ea typeface="Montserrat"/>
                <a:cs typeface="Montserrat"/>
                <a:sym typeface="Montserrat"/>
              </a:rPr>
              <a:t>redes de ensino que apresentarem</a:t>
            </a:r>
            <a:r>
              <a:rPr lang="pt-BR" b="1">
                <a:solidFill>
                  <a:schemeClr val="dk1"/>
                </a:solidFill>
                <a:latin typeface="Montserrat"/>
                <a:ea typeface="Montserrat"/>
                <a:cs typeface="Montserrat"/>
                <a:sym typeface="Montserrat"/>
              </a:rPr>
              <a:t>, no prazo estabelecido </a:t>
            </a:r>
            <a:r>
              <a:rPr lang="pt-BR" b="1">
                <a:solidFill>
                  <a:srgbClr val="FFFFFF"/>
                </a:solidFill>
                <a:highlight>
                  <a:srgbClr val="CC0000"/>
                </a:highlight>
                <a:latin typeface="Montserrat"/>
                <a:ea typeface="Montserrat"/>
                <a:cs typeface="Montserrat"/>
                <a:sym typeface="Montserrat"/>
              </a:rPr>
              <a:t>todas as informações solicitadas. </a:t>
            </a:r>
            <a:endParaRPr b="1">
              <a:solidFill>
                <a:srgbClr val="FFFFFF"/>
              </a:solidFill>
              <a:highlight>
                <a:srgbClr val="CC0000"/>
              </a:highlight>
              <a:latin typeface="Montserrat"/>
              <a:ea typeface="Montserrat"/>
              <a:cs typeface="Montserrat"/>
              <a:sym typeface="Montserrat"/>
            </a:endParaRPr>
          </a:p>
        </p:txBody>
      </p:sp>
      <p:sp>
        <p:nvSpPr>
          <p:cNvPr id="379" name="Google Shape;379;g25e16f28a00_0_316"/>
          <p:cNvSpPr txBox="1"/>
          <p:nvPr/>
        </p:nvSpPr>
        <p:spPr>
          <a:xfrm>
            <a:off x="5983400" y="4372500"/>
            <a:ext cx="2610600" cy="506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pt-BR" sz="1044" b="1" i="1">
                <a:latin typeface="Avenir"/>
                <a:ea typeface="Avenir"/>
                <a:cs typeface="Avenir"/>
                <a:sym typeface="Avenir"/>
              </a:rPr>
              <a:t>*Regulamentado pela Resolução Nº 1, de 28 de julho de 2023</a:t>
            </a:r>
            <a:endParaRPr sz="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5e16f28a00_0_132"/>
          <p:cNvSpPr txBox="1">
            <a:spLocks noGrp="1"/>
          </p:cNvSpPr>
          <p:nvPr>
            <p:ph type="ctrTitle"/>
          </p:nvPr>
        </p:nvSpPr>
        <p:spPr>
          <a:xfrm>
            <a:off x="1923627" y="58775"/>
            <a:ext cx="6908700" cy="2052600"/>
          </a:xfrm>
          <a:prstGeom prst="rect">
            <a:avLst/>
          </a:prstGeom>
          <a:noFill/>
          <a:ln>
            <a:noFill/>
          </a:ln>
        </p:spPr>
        <p:txBody>
          <a:bodyPr spcFirstLastPara="1" wrap="square" lIns="91425" tIns="91425" rIns="91425" bIns="91425" anchor="b" anchorCtr="0">
            <a:normAutofit/>
          </a:bodyPr>
          <a:lstStyle/>
          <a:p>
            <a:pPr marL="0" lvl="0" indent="0" algn="r" rtl="0">
              <a:lnSpc>
                <a:spcPct val="100000"/>
              </a:lnSpc>
              <a:spcBef>
                <a:spcPts val="0"/>
              </a:spcBef>
              <a:spcAft>
                <a:spcPts val="0"/>
              </a:spcAft>
              <a:buSzPts val="4680"/>
              <a:buNone/>
            </a:pPr>
            <a:r>
              <a:rPr lang="pt-BR" sz="4920" b="1">
                <a:solidFill>
                  <a:srgbClr val="0071CE"/>
                </a:solidFill>
                <a:latin typeface="Avenir"/>
                <a:ea typeface="Avenir"/>
                <a:cs typeface="Avenir"/>
                <a:sym typeface="Avenir"/>
              </a:rPr>
              <a:t>Alfabetização</a:t>
            </a:r>
            <a:endParaRPr sz="4920" b="1">
              <a:solidFill>
                <a:srgbClr val="0071CE"/>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4b8e381a1f_0_2"/>
          <p:cNvSpPr txBox="1">
            <a:spLocks noGrp="1"/>
          </p:cNvSpPr>
          <p:nvPr>
            <p:ph type="title"/>
          </p:nvPr>
        </p:nvSpPr>
        <p:spPr>
          <a:xfrm>
            <a:off x="311700" y="452925"/>
            <a:ext cx="6957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Alfabetização na idade certa é um direito das crianças garantido pela Base Nacional Comum Curricular</a:t>
            </a:r>
            <a:endParaRPr>
              <a:latin typeface="Montserrat"/>
              <a:ea typeface="Montserrat"/>
              <a:cs typeface="Montserrat"/>
              <a:sym typeface="Montserrat"/>
            </a:endParaRPr>
          </a:p>
        </p:txBody>
      </p:sp>
      <p:sp>
        <p:nvSpPr>
          <p:cNvPr id="132" name="Google Shape;132;g24b8e381a1f_0_2"/>
          <p:cNvSpPr txBox="1">
            <a:spLocks noGrp="1"/>
          </p:cNvSpPr>
          <p:nvPr>
            <p:ph type="body" idx="1"/>
          </p:nvPr>
        </p:nvSpPr>
        <p:spPr>
          <a:xfrm>
            <a:off x="311700" y="1915525"/>
            <a:ext cx="5930100" cy="15924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530"/>
              <a:buNone/>
            </a:pPr>
            <a:r>
              <a:rPr lang="pt-BR" sz="1447" i="1">
                <a:latin typeface="Montserrat"/>
                <a:ea typeface="Montserrat"/>
                <a:cs typeface="Montserrat"/>
                <a:sym typeface="Montserrat"/>
              </a:rPr>
              <a:t>“Embora, desde que nasce e na Educação Infantil, a criança esteja cercada e participe de diferentes práticas letradas, é nos anos iniciais (1º e 2º anos) do Ensino Fundamental que se espera que ela se alfabetize. </a:t>
            </a:r>
            <a:r>
              <a:rPr lang="pt-BR" sz="1447" b="1" i="1">
                <a:solidFill>
                  <a:srgbClr val="4A86E8"/>
                </a:solidFill>
                <a:latin typeface="Montserrat"/>
                <a:ea typeface="Montserrat"/>
                <a:cs typeface="Montserrat"/>
                <a:sym typeface="Montserrat"/>
              </a:rPr>
              <a:t>Isso significa que a alfabetização deve ser o foco da ação pedagógica</a:t>
            </a:r>
            <a:r>
              <a:rPr lang="pt-BR" sz="1447" i="1">
                <a:latin typeface="Montserrat"/>
                <a:ea typeface="Montserrat"/>
                <a:cs typeface="Montserrat"/>
                <a:sym typeface="Montserrat"/>
              </a:rPr>
              <a:t>”¹</a:t>
            </a:r>
            <a:endParaRPr sz="1447" i="1">
              <a:latin typeface="Montserrat"/>
              <a:ea typeface="Montserrat"/>
              <a:cs typeface="Montserrat"/>
              <a:sym typeface="Montserrat"/>
            </a:endParaRPr>
          </a:p>
        </p:txBody>
      </p:sp>
      <p:sp>
        <p:nvSpPr>
          <p:cNvPr id="133" name="Google Shape;133;g24b8e381a1f_0_2"/>
          <p:cNvSpPr txBox="1">
            <a:spLocks noGrp="1"/>
          </p:cNvSpPr>
          <p:nvPr>
            <p:ph type="body" idx="1"/>
          </p:nvPr>
        </p:nvSpPr>
        <p:spPr>
          <a:xfrm>
            <a:off x="311700" y="4179600"/>
            <a:ext cx="3630900" cy="461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SzPts val="1530"/>
              <a:buNone/>
            </a:pPr>
            <a:r>
              <a:rPr lang="pt-BR" sz="900" i="1"/>
              <a:t>¹Base Nacional Comum Curricular, p. 89</a:t>
            </a:r>
            <a:endParaRPr sz="900" i="1"/>
          </a:p>
          <a:p>
            <a:pPr marL="0" lvl="0" indent="0" algn="l" rtl="0">
              <a:lnSpc>
                <a:spcPct val="100000"/>
              </a:lnSpc>
              <a:spcBef>
                <a:spcPts val="0"/>
              </a:spcBef>
              <a:spcAft>
                <a:spcPts val="0"/>
              </a:spcAft>
              <a:buSzPts val="1530"/>
              <a:buNone/>
            </a:pPr>
            <a:endParaRPr sz="9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24b8e381a1f_0_25"/>
          <p:cNvPicPr preferRelativeResize="0"/>
          <p:nvPr/>
        </p:nvPicPr>
        <p:blipFill rotWithShape="1">
          <a:blip r:embed="rId3">
            <a:alphaModFix/>
          </a:blip>
          <a:srcRect/>
          <a:stretch/>
        </p:blipFill>
        <p:spPr>
          <a:xfrm>
            <a:off x="0" y="0"/>
            <a:ext cx="9144000" cy="5143505"/>
          </a:xfrm>
          <a:prstGeom prst="rect">
            <a:avLst/>
          </a:prstGeom>
          <a:noFill/>
          <a:ln>
            <a:noFill/>
          </a:ln>
        </p:spPr>
      </p:pic>
      <p:sp>
        <p:nvSpPr>
          <p:cNvPr id="139" name="Google Shape;139;g24b8e381a1f_0_25"/>
          <p:cNvSpPr txBox="1">
            <a:spLocks noGrp="1"/>
          </p:cNvSpPr>
          <p:nvPr>
            <p:ph type="title"/>
          </p:nvPr>
        </p:nvSpPr>
        <p:spPr>
          <a:xfrm>
            <a:off x="436675" y="737875"/>
            <a:ext cx="5488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pt-BR" sz="1520" b="0">
                <a:solidFill>
                  <a:schemeClr val="dk2"/>
                </a:solidFill>
                <a:latin typeface="Montserrat"/>
                <a:ea typeface="Montserrat"/>
                <a:cs typeface="Montserrat"/>
                <a:sym typeface="Montserrat"/>
              </a:rPr>
              <a:t>No Estado do Pará, os resultados de alfabetização já eram alarmantes antes da pandemia</a:t>
            </a:r>
            <a:endParaRPr sz="1520" b="0">
              <a:solidFill>
                <a:schemeClr val="dk2"/>
              </a:solidFill>
              <a:latin typeface="Montserrat"/>
              <a:ea typeface="Montserrat"/>
              <a:cs typeface="Montserrat"/>
              <a:sym typeface="Montserrat"/>
            </a:endParaRPr>
          </a:p>
        </p:txBody>
      </p:sp>
      <p:sp>
        <p:nvSpPr>
          <p:cNvPr id="140" name="Google Shape;140;g24b8e381a1f_0_25"/>
          <p:cNvSpPr txBox="1"/>
          <p:nvPr/>
        </p:nvSpPr>
        <p:spPr>
          <a:xfrm>
            <a:off x="2319461" y="4927036"/>
            <a:ext cx="2482200" cy="261600"/>
          </a:xfrm>
          <a:prstGeom prst="rect">
            <a:avLst/>
          </a:prstGeom>
          <a:noFill/>
          <a:ln>
            <a:noFill/>
          </a:ln>
        </p:spPr>
        <p:txBody>
          <a:bodyPr spcFirstLastPara="1" wrap="square" lIns="68575" tIns="68575" rIns="68575" bIns="68575" anchor="t" anchorCtr="0">
            <a:spAutoFit/>
          </a:bodyPr>
          <a:lstStyle/>
          <a:p>
            <a:pPr marL="0" marR="0" lvl="0" indent="0" algn="r" rtl="0">
              <a:lnSpc>
                <a:spcPct val="115000"/>
              </a:lnSpc>
              <a:spcBef>
                <a:spcPts val="0"/>
              </a:spcBef>
              <a:spcAft>
                <a:spcPts val="0"/>
              </a:spcAft>
              <a:buClr>
                <a:srgbClr val="000000"/>
              </a:buClr>
              <a:buSzPts val="800"/>
              <a:buFont typeface="Arial"/>
              <a:buNone/>
            </a:pPr>
            <a:r>
              <a:rPr lang="pt-BR" sz="800" b="0" i="0" u="none" strike="noStrike" cap="none">
                <a:solidFill>
                  <a:srgbClr val="000000"/>
                </a:solidFill>
                <a:latin typeface="Arial"/>
                <a:ea typeface="Arial"/>
                <a:cs typeface="Arial"/>
                <a:sym typeface="Arial"/>
              </a:rPr>
              <a:t>Fonte: ANA 2016/INEP</a:t>
            </a:r>
            <a:endParaRPr sz="800" b="0" i="0" u="none" strike="noStrike" cap="none">
              <a:solidFill>
                <a:srgbClr val="000000"/>
              </a:solidFill>
              <a:latin typeface="Arial"/>
              <a:ea typeface="Arial"/>
              <a:cs typeface="Arial"/>
              <a:sym typeface="Arial"/>
            </a:endParaRPr>
          </a:p>
        </p:txBody>
      </p:sp>
      <p:sp>
        <p:nvSpPr>
          <p:cNvPr id="141" name="Google Shape;141;g24b8e381a1f_0_25"/>
          <p:cNvSpPr txBox="1">
            <a:spLocks noGrp="1"/>
          </p:cNvSpPr>
          <p:nvPr>
            <p:ph type="title"/>
          </p:nvPr>
        </p:nvSpPr>
        <p:spPr>
          <a:xfrm>
            <a:off x="436675" y="250325"/>
            <a:ext cx="6957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Nossa realidade</a:t>
            </a:r>
            <a:endParaRPr>
              <a:latin typeface="Montserrat"/>
              <a:ea typeface="Montserrat"/>
              <a:cs typeface="Montserrat"/>
              <a:sym typeface="Montserrat"/>
            </a:endParaRPr>
          </a:p>
        </p:txBody>
      </p:sp>
      <p:grpSp>
        <p:nvGrpSpPr>
          <p:cNvPr id="142" name="Google Shape;142;g24b8e381a1f_0_25"/>
          <p:cNvGrpSpPr/>
          <p:nvPr/>
        </p:nvGrpSpPr>
        <p:grpSpPr>
          <a:xfrm>
            <a:off x="455400" y="1740444"/>
            <a:ext cx="5061345" cy="3252408"/>
            <a:chOff x="2839438" y="1164175"/>
            <a:chExt cx="6846131" cy="4663619"/>
          </a:xfrm>
        </p:grpSpPr>
        <p:pic>
          <p:nvPicPr>
            <p:cNvPr id="143" name="Google Shape;143;g24b8e381a1f_0_25"/>
            <p:cNvPicPr preferRelativeResize="0"/>
            <p:nvPr/>
          </p:nvPicPr>
          <p:blipFill rotWithShape="1">
            <a:blip r:embed="rId4">
              <a:alphaModFix/>
            </a:blip>
            <a:srcRect/>
            <a:stretch/>
          </p:blipFill>
          <p:spPr>
            <a:xfrm>
              <a:off x="2839438" y="1164175"/>
              <a:ext cx="6846131" cy="4082866"/>
            </a:xfrm>
            <a:prstGeom prst="rect">
              <a:avLst/>
            </a:prstGeom>
            <a:noFill/>
            <a:ln>
              <a:noFill/>
            </a:ln>
          </p:spPr>
        </p:pic>
        <p:cxnSp>
          <p:nvCxnSpPr>
            <p:cNvPr id="144" name="Google Shape;144;g24b8e381a1f_0_25"/>
            <p:cNvCxnSpPr>
              <a:stCxn id="145" idx="0"/>
            </p:cNvCxnSpPr>
            <p:nvPr/>
          </p:nvCxnSpPr>
          <p:spPr>
            <a:xfrm rot="10800000" flipH="1">
              <a:off x="3580816" y="5280894"/>
              <a:ext cx="102000" cy="258000"/>
            </a:xfrm>
            <a:prstGeom prst="straightConnector1">
              <a:avLst/>
            </a:prstGeom>
            <a:noFill/>
            <a:ln w="9525" cap="flat" cmpd="sng">
              <a:solidFill>
                <a:srgbClr val="44546A"/>
              </a:solidFill>
              <a:prstDash val="solid"/>
              <a:round/>
              <a:headEnd type="none" w="sm" len="sm"/>
              <a:tailEnd type="triangle" w="med" len="med"/>
            </a:ln>
          </p:spPr>
        </p:cxnSp>
        <p:sp>
          <p:nvSpPr>
            <p:cNvPr id="145" name="Google Shape;145;g24b8e381a1f_0_25"/>
            <p:cNvSpPr/>
            <p:nvPr/>
          </p:nvSpPr>
          <p:spPr>
            <a:xfrm>
              <a:off x="3009166" y="5538894"/>
              <a:ext cx="1143300" cy="2889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300" b="0" i="0" u="none" strike="noStrike" cap="none">
                  <a:solidFill>
                    <a:srgbClr val="000000"/>
                  </a:solidFill>
                  <a:latin typeface="Avenir"/>
                  <a:ea typeface="Avenir"/>
                  <a:cs typeface="Avenir"/>
                  <a:sym typeface="Avenir"/>
                </a:rPr>
                <a:t>Pará</a:t>
              </a:r>
              <a:endParaRPr sz="1300" b="0" i="0" u="none" strike="noStrike" cap="none">
                <a:solidFill>
                  <a:srgbClr val="000000"/>
                </a:solidFill>
                <a:latin typeface="Avenir"/>
                <a:ea typeface="Avenir"/>
                <a:cs typeface="Avenir"/>
                <a:sym typeface="Avenir"/>
              </a:endParaRPr>
            </a:p>
          </p:txBody>
        </p:sp>
        <p:cxnSp>
          <p:nvCxnSpPr>
            <p:cNvPr id="146" name="Google Shape;146;g24b8e381a1f_0_25"/>
            <p:cNvCxnSpPr>
              <a:stCxn id="147" idx="0"/>
            </p:cNvCxnSpPr>
            <p:nvPr/>
          </p:nvCxnSpPr>
          <p:spPr>
            <a:xfrm rot="10800000" flipH="1">
              <a:off x="6689707" y="5280907"/>
              <a:ext cx="132300" cy="228900"/>
            </a:xfrm>
            <a:prstGeom prst="straightConnector1">
              <a:avLst/>
            </a:prstGeom>
            <a:noFill/>
            <a:ln w="9525" cap="flat" cmpd="sng">
              <a:solidFill>
                <a:srgbClr val="44546A"/>
              </a:solidFill>
              <a:prstDash val="solid"/>
              <a:round/>
              <a:headEnd type="none" w="sm" len="sm"/>
              <a:tailEnd type="triangle" w="med" len="med"/>
            </a:ln>
          </p:spPr>
        </p:cxnSp>
        <p:sp>
          <p:nvSpPr>
            <p:cNvPr id="147" name="Google Shape;147;g24b8e381a1f_0_25"/>
            <p:cNvSpPr/>
            <p:nvPr/>
          </p:nvSpPr>
          <p:spPr>
            <a:xfrm>
              <a:off x="6118057" y="5509807"/>
              <a:ext cx="1143300" cy="2889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300" b="0" i="0" u="none" strike="noStrike" cap="none">
                  <a:solidFill>
                    <a:srgbClr val="000000"/>
                  </a:solidFill>
                  <a:latin typeface="Avenir"/>
                  <a:ea typeface="Avenir"/>
                  <a:cs typeface="Avenir"/>
                  <a:sym typeface="Avenir"/>
                </a:rPr>
                <a:t>Brasil</a:t>
              </a:r>
              <a:endParaRPr sz="1300" b="0" i="0" u="none" strike="noStrike" cap="none">
                <a:solidFill>
                  <a:srgbClr val="000000"/>
                </a:solidFill>
                <a:latin typeface="Avenir"/>
                <a:ea typeface="Avenir"/>
                <a:cs typeface="Avenir"/>
                <a:sym typeface="Avenir"/>
              </a:endParaRPr>
            </a:p>
          </p:txBody>
        </p:sp>
      </p:grpSp>
      <p:sp>
        <p:nvSpPr>
          <p:cNvPr id="148" name="Google Shape;148;g24b8e381a1f_0_25"/>
          <p:cNvSpPr txBox="1"/>
          <p:nvPr/>
        </p:nvSpPr>
        <p:spPr>
          <a:xfrm>
            <a:off x="446800" y="1298875"/>
            <a:ext cx="6837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2000"/>
              <a:buFont typeface="Arial"/>
              <a:buNone/>
            </a:pPr>
            <a:r>
              <a:rPr lang="pt-BR" sz="1100" b="0" i="1" u="none" strike="noStrike" cap="none">
                <a:solidFill>
                  <a:schemeClr val="dk1"/>
                </a:solidFill>
                <a:highlight>
                  <a:srgbClr val="FFFFFF"/>
                </a:highlight>
                <a:latin typeface="Montserrat"/>
                <a:ea typeface="Montserrat"/>
                <a:cs typeface="Montserrat"/>
                <a:sym typeface="Montserrat"/>
              </a:rPr>
              <a:t>Avaliação Nacional de Alfabetização (ANA) - 3º ano EF </a:t>
            </a:r>
            <a:endParaRPr sz="1100" b="0" i="1" u="none" strike="noStrike" cap="none">
              <a:solidFill>
                <a:schemeClr val="dk1"/>
              </a:solidFill>
              <a:highlight>
                <a:srgbClr val="FFFFFF"/>
              </a:highlight>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600"/>
              <a:buFont typeface="Arial"/>
              <a:buNone/>
            </a:pPr>
            <a:r>
              <a:rPr lang="pt-BR" sz="1100" b="0" i="1" u="none" strike="noStrike" cap="none">
                <a:solidFill>
                  <a:schemeClr val="dk1"/>
                </a:solidFill>
                <a:highlight>
                  <a:srgbClr val="FFFFFF"/>
                </a:highlight>
                <a:latin typeface="Montserrat"/>
                <a:ea typeface="Montserrat"/>
                <a:cs typeface="Montserrat"/>
                <a:sym typeface="Montserrat"/>
              </a:rPr>
              <a:t>Percentual de estudantes no padrão suficiente por estado em 2016 </a:t>
            </a:r>
            <a:endParaRPr sz="1100" b="0" i="1" u="none" strike="noStrike" cap="none">
              <a:solidFill>
                <a:schemeClr val="dk1"/>
              </a:solidFill>
              <a:highlight>
                <a:srgbClr val="FFFFFF"/>
              </a:highlight>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24b8e381a1f_0_1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4" name="Google Shape;154;g24b8e381a1f_0_14"/>
          <p:cNvSpPr txBox="1">
            <a:spLocks noGrp="1"/>
          </p:cNvSpPr>
          <p:nvPr>
            <p:ph type="title"/>
          </p:nvPr>
        </p:nvSpPr>
        <p:spPr>
          <a:xfrm>
            <a:off x="311700" y="445025"/>
            <a:ext cx="68148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Impactos da pandemia no Brasil</a:t>
            </a:r>
            <a:endParaRPr>
              <a:latin typeface="Montserrat"/>
              <a:ea typeface="Montserrat"/>
              <a:cs typeface="Montserrat"/>
              <a:sym typeface="Montserrat"/>
            </a:endParaRPr>
          </a:p>
        </p:txBody>
      </p:sp>
      <p:sp>
        <p:nvSpPr>
          <p:cNvPr id="155" name="Google Shape;155;g24b8e381a1f_0_14"/>
          <p:cNvSpPr txBox="1">
            <a:spLocks noGrp="1"/>
          </p:cNvSpPr>
          <p:nvPr>
            <p:ph type="body" idx="1"/>
          </p:nvPr>
        </p:nvSpPr>
        <p:spPr>
          <a:xfrm>
            <a:off x="419100" y="1713625"/>
            <a:ext cx="5712000" cy="4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pt-BR" sz="1100" b="1">
                <a:latin typeface="Montserrat"/>
                <a:ea typeface="Montserrat"/>
                <a:cs typeface="Montserrat"/>
                <a:sym typeface="Montserrat"/>
              </a:rPr>
              <a:t>Número de crianças entre 6 e 7 anos não alfabetizadas </a:t>
            </a:r>
            <a:endParaRPr sz="1100" b="1">
              <a:latin typeface="Montserrat"/>
              <a:ea typeface="Montserrat"/>
              <a:cs typeface="Montserrat"/>
              <a:sym typeface="Montserrat"/>
            </a:endParaRPr>
          </a:p>
        </p:txBody>
      </p:sp>
      <p:graphicFrame>
        <p:nvGraphicFramePr>
          <p:cNvPr id="156" name="Google Shape;156;g24b8e381a1f_0_14"/>
          <p:cNvGraphicFramePr/>
          <p:nvPr/>
        </p:nvGraphicFramePr>
        <p:xfrm>
          <a:off x="419100" y="2190750"/>
          <a:ext cx="4017850" cy="1354600"/>
        </p:xfrm>
        <a:graphic>
          <a:graphicData uri="http://schemas.openxmlformats.org/drawingml/2006/table">
            <a:tbl>
              <a:tblPr>
                <a:noFill/>
                <a:tableStyleId>{FA1652A8-FF1F-40D8-A011-3103171293DC}</a:tableStyleId>
              </a:tblPr>
              <a:tblGrid>
                <a:gridCol w="2008925">
                  <a:extLst>
                    <a:ext uri="{9D8B030D-6E8A-4147-A177-3AD203B41FA5}">
                      <a16:colId xmlns:a16="http://schemas.microsoft.com/office/drawing/2014/main" val="20000"/>
                    </a:ext>
                  </a:extLst>
                </a:gridCol>
                <a:gridCol w="2008925">
                  <a:extLst>
                    <a:ext uri="{9D8B030D-6E8A-4147-A177-3AD203B41FA5}">
                      <a16:colId xmlns:a16="http://schemas.microsoft.com/office/drawing/2014/main" val="20001"/>
                    </a:ext>
                  </a:extLst>
                </a:gridCol>
              </a:tblGrid>
              <a:tr h="677300">
                <a:tc>
                  <a:txBody>
                    <a:bodyPr/>
                    <a:lstStyle/>
                    <a:p>
                      <a:pPr marL="0" marR="0" lvl="0" indent="0" algn="ctr" rtl="0">
                        <a:lnSpc>
                          <a:spcPct val="100000"/>
                        </a:lnSpc>
                        <a:spcBef>
                          <a:spcPts val="0"/>
                        </a:spcBef>
                        <a:spcAft>
                          <a:spcPts val="0"/>
                        </a:spcAft>
                        <a:buClr>
                          <a:srgbClr val="000000"/>
                        </a:buClr>
                        <a:buSzPts val="2000"/>
                        <a:buFont typeface="Arial"/>
                        <a:buNone/>
                      </a:pPr>
                      <a:r>
                        <a:rPr lang="pt-BR" sz="2000" u="sng" strike="noStrike" cap="none">
                          <a:solidFill>
                            <a:srgbClr val="434343"/>
                          </a:solidFill>
                          <a:latin typeface="Avenir"/>
                          <a:ea typeface="Avenir"/>
                          <a:cs typeface="Avenir"/>
                          <a:sym typeface="Avenir"/>
                        </a:rPr>
                        <a:t>2019</a:t>
                      </a:r>
                      <a:endParaRPr sz="2000" u="sng" strike="noStrike" cap="none">
                        <a:solidFill>
                          <a:srgbClr val="434343"/>
                        </a:solidFill>
                        <a:latin typeface="Avenir"/>
                        <a:ea typeface="Avenir"/>
                        <a:cs typeface="Avenir"/>
                        <a:sym typeface="Avenir"/>
                      </a:endParaRPr>
                    </a:p>
                  </a:txBody>
                  <a:tcPr marL="91425" marR="91425" marT="91425" marB="91425" anchor="ctr">
                    <a:lnL w="9525" cap="flat" cmpd="sng">
                      <a:solidFill>
                        <a:srgbClr val="434343"/>
                      </a:solidFill>
                      <a:prstDash val="dot"/>
                      <a:round/>
                      <a:headEnd type="none" w="sm" len="sm"/>
                      <a:tailEnd type="none" w="sm" len="sm"/>
                    </a:lnL>
                    <a:lnR w="9525" cap="flat" cmpd="sng">
                      <a:solidFill>
                        <a:srgbClr val="434343"/>
                      </a:solidFill>
                      <a:prstDash val="dot"/>
                      <a:round/>
                      <a:headEnd type="none" w="sm" len="sm"/>
                      <a:tailEnd type="none" w="sm" len="sm"/>
                    </a:lnR>
                    <a:lnT w="9525" cap="flat" cmpd="sng">
                      <a:solidFill>
                        <a:srgbClr val="434343"/>
                      </a:solidFill>
                      <a:prstDash val="dot"/>
                      <a:round/>
                      <a:headEnd type="none" w="sm" len="sm"/>
                      <a:tailEnd type="none" w="sm" len="sm"/>
                    </a:lnT>
                    <a:lnB w="9525" cap="flat" cmpd="sng">
                      <a:solidFill>
                        <a:srgbClr val="434343"/>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2000" u="sng" strike="noStrike" cap="none">
                          <a:solidFill>
                            <a:srgbClr val="434343"/>
                          </a:solidFill>
                          <a:latin typeface="Avenir"/>
                          <a:ea typeface="Avenir"/>
                          <a:cs typeface="Avenir"/>
                          <a:sym typeface="Avenir"/>
                        </a:rPr>
                        <a:t>2021</a:t>
                      </a:r>
                      <a:endParaRPr sz="2000" u="sng" strike="noStrike" cap="none">
                        <a:solidFill>
                          <a:srgbClr val="434343"/>
                        </a:solidFill>
                        <a:latin typeface="Avenir"/>
                        <a:ea typeface="Avenir"/>
                        <a:cs typeface="Avenir"/>
                        <a:sym typeface="Avenir"/>
                      </a:endParaRPr>
                    </a:p>
                  </a:txBody>
                  <a:tcPr marL="91425" marR="91425" marT="91425" marB="91425" anchor="ctr">
                    <a:lnL w="9525" cap="flat" cmpd="sng">
                      <a:solidFill>
                        <a:srgbClr val="434343"/>
                      </a:solidFill>
                      <a:prstDash val="dot"/>
                      <a:round/>
                      <a:headEnd type="none" w="sm" len="sm"/>
                      <a:tailEnd type="none" w="sm" len="sm"/>
                    </a:lnL>
                    <a:lnR w="9525" cap="flat" cmpd="sng">
                      <a:solidFill>
                        <a:srgbClr val="434343"/>
                      </a:solidFill>
                      <a:prstDash val="dot"/>
                      <a:round/>
                      <a:headEnd type="none" w="sm" len="sm"/>
                      <a:tailEnd type="none" w="sm" len="sm"/>
                    </a:lnR>
                    <a:lnT w="9525" cap="flat" cmpd="sng">
                      <a:solidFill>
                        <a:srgbClr val="434343"/>
                      </a:solidFill>
                      <a:prstDash val="dot"/>
                      <a:round/>
                      <a:headEnd type="none" w="sm" len="sm"/>
                      <a:tailEnd type="none" w="sm" len="sm"/>
                    </a:lnT>
                    <a:lnB w="9525" cap="flat" cmpd="sng">
                      <a:solidFill>
                        <a:srgbClr val="434343"/>
                      </a:solidFill>
                      <a:prstDash val="dot"/>
                      <a:round/>
                      <a:headEnd type="none" w="sm" len="sm"/>
                      <a:tailEnd type="none" w="sm" len="sm"/>
                    </a:lnB>
                  </a:tcPr>
                </a:tc>
                <a:extLst>
                  <a:ext uri="{0D108BD9-81ED-4DB2-BD59-A6C34878D82A}">
                    <a16:rowId xmlns:a16="http://schemas.microsoft.com/office/drawing/2014/main" val="10000"/>
                  </a:ext>
                </a:extLst>
              </a:tr>
              <a:tr h="677300">
                <a:tc>
                  <a:txBody>
                    <a:bodyPr/>
                    <a:lstStyle/>
                    <a:p>
                      <a:pPr marL="0" marR="0" lvl="0" indent="0" algn="ctr" rtl="0">
                        <a:lnSpc>
                          <a:spcPct val="100000"/>
                        </a:lnSpc>
                        <a:spcBef>
                          <a:spcPts val="0"/>
                        </a:spcBef>
                        <a:spcAft>
                          <a:spcPts val="0"/>
                        </a:spcAft>
                        <a:buClr>
                          <a:srgbClr val="000000"/>
                        </a:buClr>
                        <a:buSzPts val="2000"/>
                        <a:buFont typeface="Arial"/>
                        <a:buNone/>
                      </a:pPr>
                      <a:r>
                        <a:rPr lang="pt-BR" sz="2000" u="none" strike="noStrike" cap="none">
                          <a:latin typeface="Avenir"/>
                          <a:ea typeface="Avenir"/>
                          <a:cs typeface="Avenir"/>
                          <a:sym typeface="Avenir"/>
                        </a:rPr>
                        <a:t>1,4 milhão</a:t>
                      </a:r>
                      <a:endParaRPr sz="2000" u="none" strike="noStrike" cap="none">
                        <a:latin typeface="Avenir"/>
                        <a:ea typeface="Avenir"/>
                        <a:cs typeface="Avenir"/>
                        <a:sym typeface="Avenir"/>
                      </a:endParaRPr>
                    </a:p>
                  </a:txBody>
                  <a:tcPr marL="91425" marR="91425" marT="91425" marB="91425" anchor="ctr">
                    <a:lnL w="9525" cap="flat" cmpd="sng">
                      <a:solidFill>
                        <a:srgbClr val="434343"/>
                      </a:solidFill>
                      <a:prstDash val="dot"/>
                      <a:round/>
                      <a:headEnd type="none" w="sm" len="sm"/>
                      <a:tailEnd type="none" w="sm" len="sm"/>
                    </a:lnL>
                    <a:lnR w="9525" cap="flat" cmpd="sng">
                      <a:solidFill>
                        <a:srgbClr val="434343"/>
                      </a:solidFill>
                      <a:prstDash val="dot"/>
                      <a:round/>
                      <a:headEnd type="none" w="sm" len="sm"/>
                      <a:tailEnd type="none" w="sm" len="sm"/>
                    </a:lnR>
                    <a:lnT w="9525" cap="flat" cmpd="sng">
                      <a:solidFill>
                        <a:srgbClr val="434343"/>
                      </a:solidFill>
                      <a:prstDash val="dot"/>
                      <a:round/>
                      <a:headEnd type="none" w="sm" len="sm"/>
                      <a:tailEnd type="none" w="sm" len="sm"/>
                    </a:lnT>
                    <a:lnB w="9525" cap="flat" cmpd="sng">
                      <a:solidFill>
                        <a:srgbClr val="434343"/>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pt-BR" sz="2000" b="1" u="none" strike="noStrike" cap="none">
                          <a:solidFill>
                            <a:srgbClr val="FFFFFF"/>
                          </a:solidFill>
                          <a:highlight>
                            <a:srgbClr val="CC0000"/>
                          </a:highlight>
                          <a:latin typeface="Avenir"/>
                          <a:ea typeface="Avenir"/>
                          <a:cs typeface="Avenir"/>
                          <a:sym typeface="Avenir"/>
                        </a:rPr>
                        <a:t>2,4 milhões</a:t>
                      </a:r>
                      <a:endParaRPr sz="2000" u="none" strike="noStrike" cap="none">
                        <a:latin typeface="Avenir"/>
                        <a:ea typeface="Avenir"/>
                        <a:cs typeface="Avenir"/>
                        <a:sym typeface="Avenir"/>
                      </a:endParaRPr>
                    </a:p>
                  </a:txBody>
                  <a:tcPr marL="91425" marR="91425" marT="91425" marB="91425" anchor="ctr">
                    <a:lnL w="9525" cap="flat" cmpd="sng">
                      <a:solidFill>
                        <a:srgbClr val="434343"/>
                      </a:solidFill>
                      <a:prstDash val="dot"/>
                      <a:round/>
                      <a:headEnd type="none" w="sm" len="sm"/>
                      <a:tailEnd type="none" w="sm" len="sm"/>
                    </a:lnL>
                    <a:lnR w="9525" cap="flat" cmpd="sng">
                      <a:solidFill>
                        <a:srgbClr val="434343"/>
                      </a:solidFill>
                      <a:prstDash val="dot"/>
                      <a:round/>
                      <a:headEnd type="none" w="sm" len="sm"/>
                      <a:tailEnd type="none" w="sm" len="sm"/>
                    </a:lnR>
                    <a:lnT w="9525" cap="flat" cmpd="sng">
                      <a:solidFill>
                        <a:srgbClr val="434343"/>
                      </a:solidFill>
                      <a:prstDash val="dot"/>
                      <a:round/>
                      <a:headEnd type="none" w="sm" len="sm"/>
                      <a:tailEnd type="none" w="sm" len="sm"/>
                    </a:lnT>
                    <a:lnB w="9525" cap="flat" cmpd="sng">
                      <a:solidFill>
                        <a:srgbClr val="434343"/>
                      </a:solidFill>
                      <a:prstDash val="dot"/>
                      <a:round/>
                      <a:headEnd type="none" w="sm" len="sm"/>
                      <a:tailEnd type="none" w="sm" len="sm"/>
                    </a:lnB>
                  </a:tcPr>
                </a:tc>
                <a:extLst>
                  <a:ext uri="{0D108BD9-81ED-4DB2-BD59-A6C34878D82A}">
                    <a16:rowId xmlns:a16="http://schemas.microsoft.com/office/drawing/2014/main" val="10001"/>
                  </a:ext>
                </a:extLst>
              </a:tr>
            </a:tbl>
          </a:graphicData>
        </a:graphic>
      </p:graphicFrame>
      <p:sp>
        <p:nvSpPr>
          <p:cNvPr id="157" name="Google Shape;157;g24b8e381a1f_0_14"/>
          <p:cNvSpPr txBox="1">
            <a:spLocks noGrp="1"/>
          </p:cNvSpPr>
          <p:nvPr>
            <p:ph type="body" idx="1"/>
          </p:nvPr>
        </p:nvSpPr>
        <p:spPr>
          <a:xfrm>
            <a:off x="311700" y="3827325"/>
            <a:ext cx="3409500" cy="311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530"/>
              <a:buNone/>
            </a:pPr>
            <a:r>
              <a:rPr lang="pt-BR" sz="900" i="1"/>
              <a:t>¹Disponível em: </a:t>
            </a:r>
            <a:r>
              <a:rPr lang="pt-BR" sz="900" i="1" u="sng">
                <a:solidFill>
                  <a:schemeClr val="hlink"/>
                </a:solidFill>
                <a:hlinkClick r:id="rId4"/>
              </a:rPr>
              <a:t>https://todospelaeducacao.org.br/noticias/aumenta-em-1-milhao-o-numero-de-criancas-nao-alfabetizadas/</a:t>
            </a:r>
            <a:endParaRPr sz="900" i="1"/>
          </a:p>
          <a:p>
            <a:pPr marL="0" lvl="0" indent="0" algn="l" rtl="0">
              <a:lnSpc>
                <a:spcPct val="100000"/>
              </a:lnSpc>
              <a:spcBef>
                <a:spcPts val="0"/>
              </a:spcBef>
              <a:spcAft>
                <a:spcPts val="0"/>
              </a:spcAft>
              <a:buSzPts val="1530"/>
              <a:buNone/>
            </a:pPr>
            <a:endParaRPr sz="900" i="1"/>
          </a:p>
          <a:p>
            <a:pPr marL="0" lvl="0" indent="0" algn="l" rtl="0">
              <a:lnSpc>
                <a:spcPct val="100000"/>
              </a:lnSpc>
              <a:spcBef>
                <a:spcPts val="0"/>
              </a:spcBef>
              <a:spcAft>
                <a:spcPts val="0"/>
              </a:spcAft>
              <a:buSzPts val="1530"/>
              <a:buNone/>
            </a:pPr>
            <a:endParaRPr sz="900" i="1"/>
          </a:p>
        </p:txBody>
      </p:sp>
      <p:sp>
        <p:nvSpPr>
          <p:cNvPr id="158" name="Google Shape;158;g24b8e381a1f_0_14"/>
          <p:cNvSpPr/>
          <p:nvPr/>
        </p:nvSpPr>
        <p:spPr>
          <a:xfrm>
            <a:off x="4696700" y="2601191"/>
            <a:ext cx="249300" cy="497400"/>
          </a:xfrm>
          <a:prstGeom prst="chevron">
            <a:avLst>
              <a:gd name="adj" fmla="val 37485"/>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4b8e381a1f_0_14"/>
          <p:cNvSpPr txBox="1"/>
          <p:nvPr/>
        </p:nvSpPr>
        <p:spPr>
          <a:xfrm>
            <a:off x="5032675" y="2129125"/>
            <a:ext cx="2149200" cy="1354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pt-BR" sz="1400" b="0" i="0" u="none" strike="noStrike" cap="none">
                <a:solidFill>
                  <a:srgbClr val="000000"/>
                </a:solidFill>
                <a:latin typeface="Avenir"/>
                <a:ea typeface="Avenir"/>
                <a:cs typeface="Avenir"/>
                <a:sym typeface="Avenir"/>
              </a:rPr>
              <a:t>Aumento de </a:t>
            </a:r>
            <a:r>
              <a:rPr lang="pt-BR" sz="1500" b="1" i="0" u="none" strike="noStrike" cap="none">
                <a:solidFill>
                  <a:srgbClr val="000000"/>
                </a:solidFill>
                <a:latin typeface="Avenir"/>
                <a:ea typeface="Avenir"/>
                <a:cs typeface="Avenir"/>
                <a:sym typeface="Avenir"/>
              </a:rPr>
              <a:t>66,3%, </a:t>
            </a:r>
            <a:r>
              <a:rPr lang="pt-BR" sz="1400" b="0" i="0" u="none" strike="noStrike" cap="none">
                <a:solidFill>
                  <a:srgbClr val="000000"/>
                </a:solidFill>
                <a:latin typeface="Avenir"/>
                <a:ea typeface="Avenir"/>
                <a:cs typeface="Avenir"/>
                <a:sym typeface="Avenir"/>
              </a:rPr>
              <a:t>segundo estudo do Todos Pela Educação, </a:t>
            </a:r>
            <a:r>
              <a:rPr lang="pt-BR" sz="1100" b="0" i="0" u="none" strike="noStrike" cap="none">
                <a:solidFill>
                  <a:srgbClr val="000000"/>
                </a:solidFill>
                <a:latin typeface="Avenir"/>
                <a:ea typeface="Avenir"/>
                <a:cs typeface="Avenir"/>
                <a:sym typeface="Avenir"/>
              </a:rPr>
              <a:t>com base na Pesquisa Nacional por Amostra de Domicílios Contínua (Pnad Contínua)</a:t>
            </a:r>
            <a:endParaRPr sz="1100" b="0" i="0" u="none" strike="noStrike" cap="none">
              <a:solidFill>
                <a:srgbClr val="000000"/>
              </a:solidFill>
              <a:latin typeface="Avenir"/>
              <a:ea typeface="Avenir"/>
              <a:cs typeface="Avenir"/>
              <a:sym typeface="Avenir"/>
            </a:endParaRPr>
          </a:p>
        </p:txBody>
      </p:sp>
      <p:sp>
        <p:nvSpPr>
          <p:cNvPr id="160" name="Google Shape;160;g24b8e381a1f_0_14"/>
          <p:cNvSpPr txBox="1">
            <a:spLocks noGrp="1"/>
          </p:cNvSpPr>
          <p:nvPr>
            <p:ph type="body" idx="1"/>
          </p:nvPr>
        </p:nvSpPr>
        <p:spPr>
          <a:xfrm>
            <a:off x="419100" y="1017725"/>
            <a:ext cx="5245800" cy="4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800"/>
              <a:buNone/>
            </a:pPr>
            <a:r>
              <a:rPr lang="pt-BR" sz="1500">
                <a:latin typeface="Montserrat"/>
                <a:ea typeface="Montserrat"/>
                <a:cs typeface="Montserrat"/>
                <a:sym typeface="Montserrat"/>
              </a:rPr>
              <a:t>Pandemia aumentou em 1 milhão o número de crianças entre 6 e 7 anos não alfabetizadas</a:t>
            </a:r>
            <a:endParaRPr sz="15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24b8e381a1f_0_275"/>
          <p:cNvPicPr preferRelativeResize="0"/>
          <p:nvPr/>
        </p:nvPicPr>
        <p:blipFill rotWithShape="1">
          <a:blip r:embed="rId3">
            <a:alphaModFix/>
          </a:blip>
          <a:srcRect/>
          <a:stretch/>
        </p:blipFill>
        <p:spPr>
          <a:xfrm>
            <a:off x="0" y="0"/>
            <a:ext cx="9144000" cy="5143505"/>
          </a:xfrm>
          <a:prstGeom prst="rect">
            <a:avLst/>
          </a:prstGeom>
          <a:noFill/>
          <a:ln>
            <a:noFill/>
          </a:ln>
        </p:spPr>
      </p:pic>
      <p:sp>
        <p:nvSpPr>
          <p:cNvPr id="166" name="Google Shape;166;g24b8e381a1f_0_275"/>
          <p:cNvSpPr txBox="1"/>
          <p:nvPr/>
        </p:nvSpPr>
        <p:spPr>
          <a:xfrm>
            <a:off x="224386" y="4642610"/>
            <a:ext cx="2482200" cy="403200"/>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pt-BR" sz="800" b="0" i="0" u="none" strike="noStrike" cap="none">
                <a:solidFill>
                  <a:srgbClr val="000000"/>
                </a:solidFill>
                <a:latin typeface="Arial"/>
                <a:ea typeface="Arial"/>
                <a:cs typeface="Arial"/>
                <a:sym typeface="Arial"/>
              </a:rPr>
              <a:t>Fonte: Microdados do SAEB/ANA 2016/INEP. Produção ABC.</a:t>
            </a:r>
            <a:endParaRPr sz="800" b="0" i="0" u="none" strike="noStrike" cap="none">
              <a:solidFill>
                <a:srgbClr val="000000"/>
              </a:solidFill>
              <a:latin typeface="Arial"/>
              <a:ea typeface="Arial"/>
              <a:cs typeface="Arial"/>
              <a:sym typeface="Arial"/>
            </a:endParaRPr>
          </a:p>
        </p:txBody>
      </p:sp>
      <p:sp>
        <p:nvSpPr>
          <p:cNvPr id="167" name="Google Shape;167;g24b8e381a1f_0_275"/>
          <p:cNvSpPr txBox="1">
            <a:spLocks noGrp="1"/>
          </p:cNvSpPr>
          <p:nvPr>
            <p:ph type="title"/>
          </p:nvPr>
        </p:nvSpPr>
        <p:spPr>
          <a:xfrm>
            <a:off x="436675" y="326525"/>
            <a:ext cx="6957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pt-BR">
                <a:latin typeface="Montserrat"/>
                <a:ea typeface="Montserrat"/>
                <a:cs typeface="Montserrat"/>
                <a:sym typeface="Montserrat"/>
              </a:rPr>
              <a:t>Saeb 2º EF - Língua Portuguesa</a:t>
            </a:r>
            <a:endParaRPr>
              <a:latin typeface="Montserrat"/>
              <a:ea typeface="Montserrat"/>
              <a:cs typeface="Montserrat"/>
              <a:sym typeface="Montserrat"/>
            </a:endParaRPr>
          </a:p>
        </p:txBody>
      </p:sp>
      <p:sp>
        <p:nvSpPr>
          <p:cNvPr id="168" name="Google Shape;168;g24b8e381a1f_0_275"/>
          <p:cNvSpPr txBox="1"/>
          <p:nvPr/>
        </p:nvSpPr>
        <p:spPr>
          <a:xfrm>
            <a:off x="474511" y="761991"/>
            <a:ext cx="6899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600"/>
              <a:buFont typeface="Arial"/>
              <a:buNone/>
            </a:pPr>
            <a:r>
              <a:rPr lang="pt-BR" sz="1500" b="0" i="0" u="none" strike="noStrike" cap="none">
                <a:solidFill>
                  <a:schemeClr val="dk1"/>
                </a:solidFill>
                <a:highlight>
                  <a:srgbClr val="FFFFFF"/>
                </a:highlight>
                <a:latin typeface="Montserrat"/>
                <a:ea typeface="Montserrat"/>
                <a:cs typeface="Montserrat"/>
                <a:sym typeface="Montserrat"/>
              </a:rPr>
              <a:t>Percentual de estudantes distribuídos nos níveis 5 a 8 por estado em 2019 e 2021</a:t>
            </a:r>
            <a:endParaRPr sz="1200" b="0" i="1" u="none" strike="noStrike" cap="none">
              <a:solidFill>
                <a:schemeClr val="dk1"/>
              </a:solidFill>
              <a:highlight>
                <a:srgbClr val="FFFFFF"/>
              </a:highlight>
              <a:latin typeface="Montserrat"/>
              <a:ea typeface="Montserrat"/>
              <a:cs typeface="Montserrat"/>
              <a:sym typeface="Montserrat"/>
            </a:endParaRPr>
          </a:p>
        </p:txBody>
      </p:sp>
      <p:grpSp>
        <p:nvGrpSpPr>
          <p:cNvPr id="169" name="Google Shape;169;g24b8e381a1f_0_275"/>
          <p:cNvGrpSpPr/>
          <p:nvPr/>
        </p:nvGrpSpPr>
        <p:grpSpPr>
          <a:xfrm>
            <a:off x="288902" y="1631987"/>
            <a:ext cx="3386541" cy="2210865"/>
            <a:chOff x="616750" y="938325"/>
            <a:chExt cx="3808526" cy="2703100"/>
          </a:xfrm>
        </p:grpSpPr>
        <p:grpSp>
          <p:nvGrpSpPr>
            <p:cNvPr id="170" name="Google Shape;170;g24b8e381a1f_0_275"/>
            <p:cNvGrpSpPr/>
            <p:nvPr/>
          </p:nvGrpSpPr>
          <p:grpSpPr>
            <a:xfrm>
              <a:off x="616750" y="1171732"/>
              <a:ext cx="3808526" cy="2469693"/>
              <a:chOff x="616750" y="638332"/>
              <a:chExt cx="3808526" cy="2469693"/>
            </a:xfrm>
          </p:grpSpPr>
          <p:cxnSp>
            <p:nvCxnSpPr>
              <p:cNvPr id="171" name="Google Shape;171;g24b8e381a1f_0_275"/>
              <p:cNvCxnSpPr>
                <a:stCxn id="172" idx="0"/>
              </p:cNvCxnSpPr>
              <p:nvPr/>
            </p:nvCxnSpPr>
            <p:spPr>
              <a:xfrm rot="10800000" flipH="1">
                <a:off x="3713260" y="2697925"/>
                <a:ext cx="76500" cy="193500"/>
              </a:xfrm>
              <a:prstGeom prst="straightConnector1">
                <a:avLst/>
              </a:prstGeom>
              <a:noFill/>
              <a:ln w="9525" cap="flat" cmpd="sng">
                <a:solidFill>
                  <a:srgbClr val="44546A"/>
                </a:solidFill>
                <a:prstDash val="solid"/>
                <a:round/>
                <a:headEnd type="none" w="sm" len="sm"/>
                <a:tailEnd type="triangle" w="med" len="med"/>
              </a:ln>
            </p:spPr>
          </p:cxnSp>
          <p:sp>
            <p:nvSpPr>
              <p:cNvPr id="172" name="Google Shape;172;g24b8e381a1f_0_275"/>
              <p:cNvSpPr/>
              <p:nvPr/>
            </p:nvSpPr>
            <p:spPr>
              <a:xfrm>
                <a:off x="3284560" y="2891425"/>
                <a:ext cx="857400" cy="216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300" b="0" i="0" u="none" strike="noStrike" cap="none">
                    <a:solidFill>
                      <a:srgbClr val="000000"/>
                    </a:solidFill>
                    <a:latin typeface="Arial"/>
                    <a:ea typeface="Arial"/>
                    <a:cs typeface="Arial"/>
                    <a:sym typeface="Arial"/>
                  </a:rPr>
                  <a:t>Pará</a:t>
                </a:r>
                <a:endParaRPr sz="1300" b="0" i="0" u="none" strike="noStrike" cap="none">
                  <a:solidFill>
                    <a:srgbClr val="000000"/>
                  </a:solidFill>
                  <a:latin typeface="Arial"/>
                  <a:ea typeface="Arial"/>
                  <a:cs typeface="Arial"/>
                  <a:sym typeface="Arial"/>
                </a:endParaRPr>
              </a:p>
            </p:txBody>
          </p:sp>
          <p:pic>
            <p:nvPicPr>
              <p:cNvPr id="173" name="Google Shape;173;g24b8e381a1f_0_275"/>
              <p:cNvPicPr preferRelativeResize="0"/>
              <p:nvPr/>
            </p:nvPicPr>
            <p:blipFill rotWithShape="1">
              <a:blip r:embed="rId4">
                <a:alphaModFix/>
              </a:blip>
              <a:srcRect/>
              <a:stretch/>
            </p:blipFill>
            <p:spPr>
              <a:xfrm>
                <a:off x="616750" y="638332"/>
                <a:ext cx="3808526" cy="2059594"/>
              </a:xfrm>
              <a:prstGeom prst="rect">
                <a:avLst/>
              </a:prstGeom>
              <a:noFill/>
              <a:ln>
                <a:noFill/>
              </a:ln>
            </p:spPr>
          </p:pic>
          <p:cxnSp>
            <p:nvCxnSpPr>
              <p:cNvPr id="174" name="Google Shape;174;g24b8e381a1f_0_275"/>
              <p:cNvCxnSpPr>
                <a:stCxn id="175" idx="0"/>
              </p:cNvCxnSpPr>
              <p:nvPr/>
            </p:nvCxnSpPr>
            <p:spPr>
              <a:xfrm rot="10800000" flipH="1">
                <a:off x="1844450" y="2719000"/>
                <a:ext cx="99300" cy="171600"/>
              </a:xfrm>
              <a:prstGeom prst="straightConnector1">
                <a:avLst/>
              </a:prstGeom>
              <a:noFill/>
              <a:ln w="9525" cap="flat" cmpd="sng">
                <a:solidFill>
                  <a:srgbClr val="44546A"/>
                </a:solidFill>
                <a:prstDash val="solid"/>
                <a:round/>
                <a:headEnd type="none" w="sm" len="sm"/>
                <a:tailEnd type="triangle" w="med" len="med"/>
              </a:ln>
            </p:spPr>
          </p:cxnSp>
          <p:sp>
            <p:nvSpPr>
              <p:cNvPr id="175" name="Google Shape;175;g24b8e381a1f_0_275"/>
              <p:cNvSpPr/>
              <p:nvPr/>
            </p:nvSpPr>
            <p:spPr>
              <a:xfrm>
                <a:off x="1415750" y="2890600"/>
                <a:ext cx="857400" cy="216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300" b="0" i="0" u="none" strike="noStrike" cap="none">
                    <a:solidFill>
                      <a:srgbClr val="000000"/>
                    </a:solidFill>
                    <a:latin typeface="Arial"/>
                    <a:ea typeface="Arial"/>
                    <a:cs typeface="Arial"/>
                    <a:sym typeface="Arial"/>
                  </a:rPr>
                  <a:t>Brasil</a:t>
                </a:r>
                <a:endParaRPr sz="1300" b="0" i="0" u="none" strike="noStrike" cap="none">
                  <a:solidFill>
                    <a:srgbClr val="000000"/>
                  </a:solidFill>
                  <a:latin typeface="Arial"/>
                  <a:ea typeface="Arial"/>
                  <a:cs typeface="Arial"/>
                  <a:sym typeface="Arial"/>
                </a:endParaRPr>
              </a:p>
            </p:txBody>
          </p:sp>
        </p:grpSp>
        <p:sp>
          <p:nvSpPr>
            <p:cNvPr id="176" name="Google Shape;176;g24b8e381a1f_0_275"/>
            <p:cNvSpPr/>
            <p:nvPr/>
          </p:nvSpPr>
          <p:spPr>
            <a:xfrm>
              <a:off x="616750" y="938325"/>
              <a:ext cx="776100" cy="2334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pt-BR" sz="1400" b="1" i="0" u="none" strike="noStrike" cap="none">
                  <a:solidFill>
                    <a:srgbClr val="000000"/>
                  </a:solidFill>
                  <a:latin typeface="Arial"/>
                  <a:ea typeface="Arial"/>
                  <a:cs typeface="Arial"/>
                  <a:sym typeface="Arial"/>
                </a:rPr>
                <a:t>2019</a:t>
              </a:r>
              <a:endParaRPr sz="1400" b="1" i="0" u="none" strike="noStrike" cap="none">
                <a:solidFill>
                  <a:srgbClr val="000000"/>
                </a:solidFill>
                <a:latin typeface="Arial"/>
                <a:ea typeface="Arial"/>
                <a:cs typeface="Arial"/>
                <a:sym typeface="Arial"/>
              </a:endParaRPr>
            </a:p>
          </p:txBody>
        </p:sp>
      </p:grpSp>
      <p:grpSp>
        <p:nvGrpSpPr>
          <p:cNvPr id="177" name="Google Shape;177;g24b8e381a1f_0_275"/>
          <p:cNvGrpSpPr/>
          <p:nvPr/>
        </p:nvGrpSpPr>
        <p:grpSpPr>
          <a:xfrm>
            <a:off x="3841415" y="1635121"/>
            <a:ext cx="3287892" cy="2169887"/>
            <a:chOff x="4824350" y="1626475"/>
            <a:chExt cx="3862655" cy="2675900"/>
          </a:xfrm>
        </p:grpSpPr>
        <p:grpSp>
          <p:nvGrpSpPr>
            <p:cNvPr id="178" name="Google Shape;178;g24b8e381a1f_0_275"/>
            <p:cNvGrpSpPr/>
            <p:nvPr/>
          </p:nvGrpSpPr>
          <p:grpSpPr>
            <a:xfrm>
              <a:off x="4878475" y="1859875"/>
              <a:ext cx="3808530" cy="2442500"/>
              <a:chOff x="4878475" y="2393275"/>
              <a:chExt cx="3808530" cy="2442500"/>
            </a:xfrm>
          </p:grpSpPr>
          <p:pic>
            <p:nvPicPr>
              <p:cNvPr id="179" name="Google Shape;179;g24b8e381a1f_0_275"/>
              <p:cNvPicPr preferRelativeResize="0"/>
              <p:nvPr/>
            </p:nvPicPr>
            <p:blipFill rotWithShape="1">
              <a:blip r:embed="rId5">
                <a:alphaModFix/>
              </a:blip>
              <a:srcRect/>
              <a:stretch/>
            </p:blipFill>
            <p:spPr>
              <a:xfrm>
                <a:off x="4878475" y="2393275"/>
                <a:ext cx="3808530" cy="2035099"/>
              </a:xfrm>
              <a:prstGeom prst="rect">
                <a:avLst/>
              </a:prstGeom>
              <a:noFill/>
              <a:ln>
                <a:noFill/>
              </a:ln>
            </p:spPr>
          </p:pic>
          <p:cxnSp>
            <p:nvCxnSpPr>
              <p:cNvPr id="180" name="Google Shape;180;g24b8e381a1f_0_275"/>
              <p:cNvCxnSpPr>
                <a:stCxn id="181" idx="0"/>
              </p:cNvCxnSpPr>
              <p:nvPr/>
            </p:nvCxnSpPr>
            <p:spPr>
              <a:xfrm rot="10800000" flipH="1">
                <a:off x="6932536" y="4447575"/>
                <a:ext cx="68100" cy="152400"/>
              </a:xfrm>
              <a:prstGeom prst="straightConnector1">
                <a:avLst/>
              </a:prstGeom>
              <a:noFill/>
              <a:ln w="9525" cap="flat" cmpd="sng">
                <a:solidFill>
                  <a:srgbClr val="44546A"/>
                </a:solidFill>
                <a:prstDash val="solid"/>
                <a:round/>
                <a:headEnd type="none" w="sm" len="sm"/>
                <a:tailEnd type="triangle" w="med" len="med"/>
              </a:ln>
            </p:spPr>
          </p:cxnSp>
          <p:sp>
            <p:nvSpPr>
              <p:cNvPr id="181" name="Google Shape;181;g24b8e381a1f_0_275"/>
              <p:cNvSpPr/>
              <p:nvPr/>
            </p:nvSpPr>
            <p:spPr>
              <a:xfrm>
                <a:off x="6522286" y="4599975"/>
                <a:ext cx="820500" cy="216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300" b="0" i="0" u="none" strike="noStrike" cap="none">
                    <a:solidFill>
                      <a:srgbClr val="000000"/>
                    </a:solidFill>
                    <a:latin typeface="Arial"/>
                    <a:ea typeface="Arial"/>
                    <a:cs typeface="Arial"/>
                    <a:sym typeface="Arial"/>
                  </a:rPr>
                  <a:t>Pará</a:t>
                </a:r>
                <a:endParaRPr sz="1300" b="0" i="0" u="none" strike="noStrike" cap="none">
                  <a:solidFill>
                    <a:srgbClr val="000000"/>
                  </a:solidFill>
                  <a:latin typeface="Arial"/>
                  <a:ea typeface="Arial"/>
                  <a:cs typeface="Arial"/>
                  <a:sym typeface="Arial"/>
                </a:endParaRPr>
              </a:p>
            </p:txBody>
          </p:sp>
          <p:cxnSp>
            <p:nvCxnSpPr>
              <p:cNvPr id="182" name="Google Shape;182;g24b8e381a1f_0_275"/>
              <p:cNvCxnSpPr>
                <a:stCxn id="183" idx="0"/>
              </p:cNvCxnSpPr>
              <p:nvPr/>
            </p:nvCxnSpPr>
            <p:spPr>
              <a:xfrm rot="10800000" flipH="1">
                <a:off x="6093600" y="4447575"/>
                <a:ext cx="99300" cy="171600"/>
              </a:xfrm>
              <a:prstGeom prst="straightConnector1">
                <a:avLst/>
              </a:prstGeom>
              <a:noFill/>
              <a:ln w="9525" cap="flat" cmpd="sng">
                <a:solidFill>
                  <a:srgbClr val="44546A"/>
                </a:solidFill>
                <a:prstDash val="solid"/>
                <a:round/>
                <a:headEnd type="none" w="sm" len="sm"/>
                <a:tailEnd type="triangle" w="med" len="med"/>
              </a:ln>
            </p:spPr>
          </p:cxnSp>
          <p:sp>
            <p:nvSpPr>
              <p:cNvPr id="183" name="Google Shape;183;g24b8e381a1f_0_275"/>
              <p:cNvSpPr/>
              <p:nvPr/>
            </p:nvSpPr>
            <p:spPr>
              <a:xfrm>
                <a:off x="5664900" y="4619175"/>
                <a:ext cx="857400" cy="216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pt-BR" sz="1300" b="0" i="0" u="none" strike="noStrike" cap="none">
                    <a:solidFill>
                      <a:srgbClr val="000000"/>
                    </a:solidFill>
                    <a:latin typeface="Arial"/>
                    <a:ea typeface="Arial"/>
                    <a:cs typeface="Arial"/>
                    <a:sym typeface="Arial"/>
                  </a:rPr>
                  <a:t>Brasil</a:t>
                </a:r>
                <a:endParaRPr sz="1300" b="0" i="0" u="none" strike="noStrike" cap="none">
                  <a:solidFill>
                    <a:srgbClr val="000000"/>
                  </a:solidFill>
                  <a:latin typeface="Arial"/>
                  <a:ea typeface="Arial"/>
                  <a:cs typeface="Arial"/>
                  <a:sym typeface="Arial"/>
                </a:endParaRPr>
              </a:p>
            </p:txBody>
          </p:sp>
        </p:grpSp>
        <p:sp>
          <p:nvSpPr>
            <p:cNvPr id="184" name="Google Shape;184;g24b8e381a1f_0_275"/>
            <p:cNvSpPr/>
            <p:nvPr/>
          </p:nvSpPr>
          <p:spPr>
            <a:xfrm>
              <a:off x="4824350" y="1626475"/>
              <a:ext cx="776100" cy="2334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pt-BR" sz="1400" b="1" i="0" u="none" strike="noStrike" cap="none">
                  <a:solidFill>
                    <a:srgbClr val="000000"/>
                  </a:solidFill>
                  <a:latin typeface="Arial"/>
                  <a:ea typeface="Arial"/>
                  <a:cs typeface="Arial"/>
                  <a:sym typeface="Arial"/>
                </a:rPr>
                <a:t>2021</a:t>
              </a:r>
              <a:endParaRPr sz="1400" b="1" i="0" u="none" strike="noStrike" cap="none">
                <a:solidFill>
                  <a:srgbClr val="000000"/>
                </a:solidFill>
                <a:latin typeface="Arial"/>
                <a:ea typeface="Arial"/>
                <a:cs typeface="Arial"/>
                <a:sym typeface="Arial"/>
              </a:endParaRPr>
            </a:p>
          </p:txBody>
        </p:sp>
      </p:grpSp>
      <p:grpSp>
        <p:nvGrpSpPr>
          <p:cNvPr id="185" name="Google Shape;185;g24b8e381a1f_0_275"/>
          <p:cNvGrpSpPr/>
          <p:nvPr/>
        </p:nvGrpSpPr>
        <p:grpSpPr>
          <a:xfrm>
            <a:off x="358538" y="4092796"/>
            <a:ext cx="2556958" cy="473603"/>
            <a:chOff x="2599563" y="4133100"/>
            <a:chExt cx="6118587" cy="545500"/>
          </a:xfrm>
        </p:grpSpPr>
        <p:grpSp>
          <p:nvGrpSpPr>
            <p:cNvPr id="186" name="Google Shape;186;g24b8e381a1f_0_275"/>
            <p:cNvGrpSpPr/>
            <p:nvPr/>
          </p:nvGrpSpPr>
          <p:grpSpPr>
            <a:xfrm>
              <a:off x="2599563" y="4405864"/>
              <a:ext cx="6118546" cy="272736"/>
              <a:chOff x="692954" y="2500575"/>
              <a:chExt cx="6724416" cy="389400"/>
            </a:xfrm>
          </p:grpSpPr>
          <p:sp>
            <p:nvSpPr>
              <p:cNvPr id="187" name="Google Shape;187;g24b8e381a1f_0_275"/>
              <p:cNvSpPr/>
              <p:nvPr/>
            </p:nvSpPr>
            <p:spPr>
              <a:xfrm>
                <a:off x="710250" y="2500575"/>
                <a:ext cx="807000" cy="389400"/>
              </a:xfrm>
              <a:prstGeom prst="notchedRightArrow">
                <a:avLst>
                  <a:gd name="adj1" fmla="val 74710"/>
                  <a:gd name="adj2" fmla="val 51726"/>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pt-BR" sz="1800" b="0" i="0" u="none" strike="noStrike" cap="none">
                    <a:solidFill>
                      <a:srgbClr val="FFFFFF"/>
                    </a:solidFill>
                    <a:latin typeface="Arial"/>
                    <a:ea typeface="Arial"/>
                    <a:cs typeface="Arial"/>
                    <a:sym typeface="Arial"/>
                  </a:rPr>
                  <a:t>0</a:t>
                </a:r>
                <a:endParaRPr sz="1800" b="0" i="0" u="none" strike="noStrike" cap="none">
                  <a:solidFill>
                    <a:srgbClr val="FFFFFF"/>
                  </a:solidFill>
                  <a:latin typeface="Arial"/>
                  <a:ea typeface="Arial"/>
                  <a:cs typeface="Arial"/>
                  <a:sym typeface="Arial"/>
                </a:endParaRPr>
              </a:p>
            </p:txBody>
          </p:sp>
          <p:sp>
            <p:nvSpPr>
              <p:cNvPr id="188" name="Google Shape;188;g24b8e381a1f_0_275"/>
              <p:cNvSpPr/>
              <p:nvPr/>
            </p:nvSpPr>
            <p:spPr>
              <a:xfrm>
                <a:off x="1447787" y="2500575"/>
                <a:ext cx="807000" cy="389400"/>
              </a:xfrm>
              <a:prstGeom prst="notchedRightArrow">
                <a:avLst>
                  <a:gd name="adj1" fmla="val 74710"/>
                  <a:gd name="adj2" fmla="val 51726"/>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89" name="Google Shape;189;g24b8e381a1f_0_275"/>
              <p:cNvSpPr/>
              <p:nvPr/>
            </p:nvSpPr>
            <p:spPr>
              <a:xfrm>
                <a:off x="2185301" y="2500575"/>
                <a:ext cx="807000" cy="389400"/>
              </a:xfrm>
              <a:prstGeom prst="notchedRightArrow">
                <a:avLst>
                  <a:gd name="adj1" fmla="val 74710"/>
                  <a:gd name="adj2" fmla="val 51726"/>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0" name="Google Shape;190;g24b8e381a1f_0_275"/>
              <p:cNvSpPr/>
              <p:nvPr/>
            </p:nvSpPr>
            <p:spPr>
              <a:xfrm>
                <a:off x="2922815" y="2500575"/>
                <a:ext cx="807000" cy="389400"/>
              </a:xfrm>
              <a:prstGeom prst="notchedRightArrow">
                <a:avLst>
                  <a:gd name="adj1" fmla="val 74710"/>
                  <a:gd name="adj2" fmla="val 51726"/>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1" name="Google Shape;191;g24b8e381a1f_0_275"/>
              <p:cNvSpPr/>
              <p:nvPr/>
            </p:nvSpPr>
            <p:spPr>
              <a:xfrm>
                <a:off x="3660329" y="2500575"/>
                <a:ext cx="807000" cy="389400"/>
              </a:xfrm>
              <a:prstGeom prst="notchedRightArrow">
                <a:avLst>
                  <a:gd name="adj1" fmla="val 74710"/>
                  <a:gd name="adj2" fmla="val 51726"/>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2" name="Google Shape;192;g24b8e381a1f_0_275"/>
              <p:cNvSpPr/>
              <p:nvPr/>
            </p:nvSpPr>
            <p:spPr>
              <a:xfrm>
                <a:off x="4397828" y="2500575"/>
                <a:ext cx="807000" cy="389400"/>
              </a:xfrm>
              <a:prstGeom prst="notchedRightArrow">
                <a:avLst>
                  <a:gd name="adj1" fmla="val 74710"/>
                  <a:gd name="adj2" fmla="val 51726"/>
                </a:avLst>
              </a:prstGeom>
              <a:solidFill>
                <a:srgbClr val="6AA84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3" name="Google Shape;193;g24b8e381a1f_0_275"/>
              <p:cNvSpPr/>
              <p:nvPr/>
            </p:nvSpPr>
            <p:spPr>
              <a:xfrm>
                <a:off x="5135342" y="2500575"/>
                <a:ext cx="807000" cy="389400"/>
              </a:xfrm>
              <a:prstGeom prst="notchedRightArrow">
                <a:avLst>
                  <a:gd name="adj1" fmla="val 74710"/>
                  <a:gd name="adj2" fmla="val 51726"/>
                </a:avLst>
              </a:prstGeom>
              <a:solidFill>
                <a:srgbClr val="6AA84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4" name="Google Shape;194;g24b8e381a1f_0_275"/>
              <p:cNvSpPr/>
              <p:nvPr/>
            </p:nvSpPr>
            <p:spPr>
              <a:xfrm>
                <a:off x="5872856" y="2500575"/>
                <a:ext cx="807000" cy="389400"/>
              </a:xfrm>
              <a:prstGeom prst="notchedRightArrow">
                <a:avLst>
                  <a:gd name="adj1" fmla="val 74710"/>
                  <a:gd name="adj2" fmla="val 51726"/>
                </a:avLst>
              </a:prstGeom>
              <a:solidFill>
                <a:srgbClr val="6AA84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5" name="Google Shape;195;g24b8e381a1f_0_275"/>
              <p:cNvSpPr/>
              <p:nvPr/>
            </p:nvSpPr>
            <p:spPr>
              <a:xfrm>
                <a:off x="6610370" y="2500575"/>
                <a:ext cx="807000" cy="389400"/>
              </a:xfrm>
              <a:prstGeom prst="notchedRightArrow">
                <a:avLst>
                  <a:gd name="adj1" fmla="val 74710"/>
                  <a:gd name="adj2" fmla="val 51726"/>
                </a:avLst>
              </a:prstGeom>
              <a:solidFill>
                <a:srgbClr val="6AA84F"/>
              </a:solid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rgbClr val="FFFFFF"/>
                  </a:solidFill>
                  <a:latin typeface="Arial"/>
                  <a:ea typeface="Arial"/>
                  <a:cs typeface="Arial"/>
                  <a:sym typeface="Arial"/>
                </a:endParaRPr>
              </a:p>
            </p:txBody>
          </p:sp>
          <p:sp>
            <p:nvSpPr>
              <p:cNvPr id="196" name="Google Shape;196;g24b8e381a1f_0_275"/>
              <p:cNvSpPr/>
              <p:nvPr/>
            </p:nvSpPr>
            <p:spPr>
              <a:xfrm>
                <a:off x="692954" y="2571750"/>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0</a:t>
                </a:r>
                <a:endParaRPr sz="900" b="1" i="0" u="none" strike="noStrike" cap="none">
                  <a:solidFill>
                    <a:srgbClr val="000000"/>
                  </a:solidFill>
                  <a:latin typeface="Arial"/>
                  <a:ea typeface="Arial"/>
                  <a:cs typeface="Arial"/>
                  <a:sym typeface="Arial"/>
                </a:endParaRPr>
              </a:p>
            </p:txBody>
          </p:sp>
          <p:sp>
            <p:nvSpPr>
              <p:cNvPr id="197" name="Google Shape;197;g24b8e381a1f_0_275"/>
              <p:cNvSpPr/>
              <p:nvPr/>
            </p:nvSpPr>
            <p:spPr>
              <a:xfrm>
                <a:off x="1534628" y="2577975"/>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1</a:t>
                </a:r>
                <a:endParaRPr sz="900" b="1" i="0" u="none" strike="noStrike" cap="none">
                  <a:solidFill>
                    <a:srgbClr val="000000"/>
                  </a:solidFill>
                  <a:latin typeface="Arial"/>
                  <a:ea typeface="Arial"/>
                  <a:cs typeface="Arial"/>
                  <a:sym typeface="Arial"/>
                </a:endParaRPr>
              </a:p>
            </p:txBody>
          </p:sp>
          <p:sp>
            <p:nvSpPr>
              <p:cNvPr id="198" name="Google Shape;198;g24b8e381a1f_0_275"/>
              <p:cNvSpPr/>
              <p:nvPr/>
            </p:nvSpPr>
            <p:spPr>
              <a:xfrm>
                <a:off x="2296903" y="2571750"/>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2</a:t>
                </a:r>
                <a:endParaRPr sz="900" b="1" i="0" u="none" strike="noStrike" cap="none">
                  <a:solidFill>
                    <a:srgbClr val="000000"/>
                  </a:solidFill>
                  <a:latin typeface="Arial"/>
                  <a:ea typeface="Arial"/>
                  <a:cs typeface="Arial"/>
                  <a:sym typeface="Arial"/>
                </a:endParaRPr>
              </a:p>
            </p:txBody>
          </p:sp>
          <p:sp>
            <p:nvSpPr>
              <p:cNvPr id="199" name="Google Shape;199;g24b8e381a1f_0_275"/>
              <p:cNvSpPr/>
              <p:nvPr/>
            </p:nvSpPr>
            <p:spPr>
              <a:xfrm>
                <a:off x="3031340" y="2577975"/>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3</a:t>
                </a:r>
                <a:endParaRPr sz="900" b="1" i="0" u="none" strike="noStrike" cap="none">
                  <a:solidFill>
                    <a:srgbClr val="000000"/>
                  </a:solidFill>
                  <a:latin typeface="Arial"/>
                  <a:ea typeface="Arial"/>
                  <a:cs typeface="Arial"/>
                  <a:sym typeface="Arial"/>
                </a:endParaRPr>
              </a:p>
            </p:txBody>
          </p:sp>
          <p:sp>
            <p:nvSpPr>
              <p:cNvPr id="200" name="Google Shape;200;g24b8e381a1f_0_275"/>
              <p:cNvSpPr/>
              <p:nvPr/>
            </p:nvSpPr>
            <p:spPr>
              <a:xfrm>
                <a:off x="3765765" y="2577975"/>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4</a:t>
                </a:r>
                <a:endParaRPr sz="900" b="1" i="0" u="none" strike="noStrike" cap="none">
                  <a:solidFill>
                    <a:srgbClr val="000000"/>
                  </a:solidFill>
                  <a:latin typeface="Arial"/>
                  <a:ea typeface="Arial"/>
                  <a:cs typeface="Arial"/>
                  <a:sym typeface="Arial"/>
                </a:endParaRPr>
              </a:p>
            </p:txBody>
          </p:sp>
          <p:sp>
            <p:nvSpPr>
              <p:cNvPr id="201" name="Google Shape;201;g24b8e381a1f_0_275"/>
              <p:cNvSpPr/>
              <p:nvPr/>
            </p:nvSpPr>
            <p:spPr>
              <a:xfrm>
                <a:off x="4482936" y="2577975"/>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5</a:t>
                </a:r>
                <a:endParaRPr sz="900" b="1" i="0" u="none" strike="noStrike" cap="none">
                  <a:solidFill>
                    <a:srgbClr val="000000"/>
                  </a:solidFill>
                  <a:latin typeface="Arial"/>
                  <a:ea typeface="Arial"/>
                  <a:cs typeface="Arial"/>
                  <a:sym typeface="Arial"/>
                </a:endParaRPr>
              </a:p>
            </p:txBody>
          </p:sp>
          <p:sp>
            <p:nvSpPr>
              <p:cNvPr id="202" name="Google Shape;202;g24b8e381a1f_0_275"/>
              <p:cNvSpPr/>
              <p:nvPr/>
            </p:nvSpPr>
            <p:spPr>
              <a:xfrm>
                <a:off x="5217361" y="2571750"/>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6</a:t>
                </a:r>
                <a:endParaRPr sz="900" b="1" i="0" u="none" strike="noStrike" cap="none">
                  <a:solidFill>
                    <a:srgbClr val="000000"/>
                  </a:solidFill>
                  <a:latin typeface="Arial"/>
                  <a:ea typeface="Arial"/>
                  <a:cs typeface="Arial"/>
                  <a:sym typeface="Arial"/>
                </a:endParaRPr>
              </a:p>
            </p:txBody>
          </p:sp>
          <p:sp>
            <p:nvSpPr>
              <p:cNvPr id="203" name="Google Shape;203;g24b8e381a1f_0_275"/>
              <p:cNvSpPr/>
              <p:nvPr/>
            </p:nvSpPr>
            <p:spPr>
              <a:xfrm>
                <a:off x="5951786" y="2571750"/>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7</a:t>
                </a:r>
                <a:endParaRPr sz="900" b="1" i="0" u="none" strike="noStrike" cap="none">
                  <a:solidFill>
                    <a:srgbClr val="000000"/>
                  </a:solidFill>
                  <a:latin typeface="Arial"/>
                  <a:ea typeface="Arial"/>
                  <a:cs typeface="Arial"/>
                  <a:sym typeface="Arial"/>
                </a:endParaRPr>
              </a:p>
            </p:txBody>
          </p:sp>
          <p:sp>
            <p:nvSpPr>
              <p:cNvPr id="204" name="Google Shape;204;g24b8e381a1f_0_275"/>
              <p:cNvSpPr/>
              <p:nvPr/>
            </p:nvSpPr>
            <p:spPr>
              <a:xfrm>
                <a:off x="6686211" y="2571750"/>
                <a:ext cx="396900" cy="234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8</a:t>
                </a:r>
                <a:endParaRPr sz="900" b="1" i="0" u="none" strike="noStrike" cap="none">
                  <a:solidFill>
                    <a:srgbClr val="000000"/>
                  </a:solidFill>
                  <a:latin typeface="Arial"/>
                  <a:ea typeface="Arial"/>
                  <a:cs typeface="Arial"/>
                  <a:sym typeface="Arial"/>
                </a:endParaRPr>
              </a:p>
            </p:txBody>
          </p:sp>
        </p:grpSp>
        <p:sp>
          <p:nvSpPr>
            <p:cNvPr id="205" name="Google Shape;205;g24b8e381a1f_0_275"/>
            <p:cNvSpPr/>
            <p:nvPr/>
          </p:nvSpPr>
          <p:spPr>
            <a:xfrm>
              <a:off x="2615250" y="4133100"/>
              <a:ext cx="6102900" cy="2727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pt-BR" sz="900" b="1" i="0" u="none" strike="noStrike" cap="none">
                  <a:solidFill>
                    <a:srgbClr val="000000"/>
                  </a:solidFill>
                  <a:latin typeface="Arial"/>
                  <a:ea typeface="Arial"/>
                  <a:cs typeface="Arial"/>
                  <a:sym typeface="Arial"/>
                </a:rPr>
                <a:t>Escala do Saeb de 2º ano EF - 9 níveis</a:t>
              </a:r>
              <a:endParaRPr sz="900" b="1"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4b8e381a1f_0_134"/>
          <p:cNvSpPr/>
          <p:nvPr/>
        </p:nvSpPr>
        <p:spPr>
          <a:xfrm>
            <a:off x="2075" y="-16550"/>
            <a:ext cx="9144000" cy="5143500"/>
          </a:xfrm>
          <a:prstGeom prst="rect">
            <a:avLst/>
          </a:prstGeom>
          <a:solidFill>
            <a:srgbClr val="000000"/>
          </a:solidFill>
          <a:ln>
            <a:noFill/>
          </a:ln>
        </p:spPr>
        <p:txBody>
          <a:bodyPr spcFirstLastPara="1" wrap="square" lIns="91425" tIns="91425" rIns="91425" bIns="91425" anchor="ctr" anchorCtr="0">
            <a:noAutofit/>
          </a:bodyPr>
          <a:lstStyle/>
          <a:p>
            <a:pPr marL="457200" marR="0" lvl="0" indent="457200" algn="l" rtl="0">
              <a:lnSpc>
                <a:spcPct val="100000"/>
              </a:lnSpc>
              <a:spcBef>
                <a:spcPts val="0"/>
              </a:spcBef>
              <a:spcAft>
                <a:spcPts val="0"/>
              </a:spcAft>
              <a:buClr>
                <a:srgbClr val="000000"/>
              </a:buClr>
              <a:buSzPts val="1900"/>
              <a:buFont typeface="Arial"/>
              <a:buNone/>
            </a:pPr>
            <a:r>
              <a:rPr lang="pt-BR" sz="1900" b="0" i="1" u="none" strike="noStrike" cap="none">
                <a:solidFill>
                  <a:srgbClr val="FFFFFF"/>
                </a:solidFill>
                <a:latin typeface="Oswald SemiBold"/>
                <a:ea typeface="Oswald SemiBold"/>
                <a:cs typeface="Oswald SemiBold"/>
                <a:sym typeface="Oswald SemiBold"/>
              </a:rPr>
              <a:t>CENÁRIO ATUAL</a:t>
            </a:r>
            <a:endParaRPr sz="1900" b="0" i="1" u="none" strike="noStrike" cap="none">
              <a:solidFill>
                <a:srgbClr val="FFFFFF"/>
              </a:solidFill>
              <a:latin typeface="Oswald SemiBold"/>
              <a:ea typeface="Oswald SemiBold"/>
              <a:cs typeface="Oswald SemiBold"/>
              <a:sym typeface="Oswald SemiBold"/>
            </a:endParaRPr>
          </a:p>
          <a:p>
            <a:pPr marL="0" marR="0" lvl="0" indent="0" algn="l" rtl="0">
              <a:lnSpc>
                <a:spcPct val="100000"/>
              </a:lnSpc>
              <a:spcBef>
                <a:spcPts val="0"/>
              </a:spcBef>
              <a:spcAft>
                <a:spcPts val="0"/>
              </a:spcAft>
              <a:buClr>
                <a:srgbClr val="000000"/>
              </a:buClr>
              <a:buSzPts val="1900"/>
              <a:buFont typeface="Arial"/>
              <a:buNone/>
            </a:pPr>
            <a:endParaRPr sz="1900" b="0" i="1" u="none" strike="noStrike" cap="none">
              <a:solidFill>
                <a:srgbClr val="FFFFFF"/>
              </a:solidFill>
              <a:latin typeface="Oswald SemiBold"/>
              <a:ea typeface="Oswald SemiBold"/>
              <a:cs typeface="Oswald SemiBold"/>
              <a:sym typeface="Oswald SemiBold"/>
            </a:endParaRPr>
          </a:p>
          <a:p>
            <a:pPr marL="0" marR="0" lvl="0" indent="0" algn="l" rtl="0">
              <a:lnSpc>
                <a:spcPct val="100000"/>
              </a:lnSpc>
              <a:spcBef>
                <a:spcPts val="0"/>
              </a:spcBef>
              <a:spcAft>
                <a:spcPts val="0"/>
              </a:spcAft>
              <a:buClr>
                <a:srgbClr val="000000"/>
              </a:buClr>
              <a:buSzPts val="2300"/>
              <a:buFont typeface="Arial"/>
              <a:buNone/>
            </a:pPr>
            <a:r>
              <a:rPr lang="pt-BR" sz="2300" b="0" i="0" u="none" strike="noStrike" cap="none">
                <a:solidFill>
                  <a:srgbClr val="FFFFFF"/>
                </a:solidFill>
                <a:latin typeface="Oswald SemiBold"/>
                <a:ea typeface="Oswald SemiBold"/>
                <a:cs typeface="Oswald SemiBold"/>
                <a:sym typeface="Oswald SemiBold"/>
              </a:rPr>
              <a:t> 		AS CRIANÇAS PARAENSES ESTÃO ALFABETIZADAS EM 2023?</a:t>
            </a:r>
            <a:endParaRPr sz="2300" b="0" i="0" u="none" strike="noStrike" cap="none">
              <a:solidFill>
                <a:srgbClr val="FFFFFF"/>
              </a:solidFill>
              <a:latin typeface="Oswald SemiBold"/>
              <a:ea typeface="Oswald SemiBold"/>
              <a:cs typeface="Oswald SemiBold"/>
              <a:sym typeface="Oswald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392dd2fd81_0_12"/>
          <p:cNvSpPr txBox="1">
            <a:spLocks noGrp="1"/>
          </p:cNvSpPr>
          <p:nvPr>
            <p:ph type="title"/>
          </p:nvPr>
        </p:nvSpPr>
        <p:spPr>
          <a:xfrm>
            <a:off x="311700" y="1402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111111"/>
              <a:buFont typeface="Arial"/>
              <a:buNone/>
            </a:pPr>
            <a:r>
              <a:rPr lang="pt-BR">
                <a:latin typeface="Montserrat"/>
                <a:ea typeface="Montserrat"/>
                <a:cs typeface="Montserrat"/>
                <a:sym typeface="Montserrat"/>
              </a:rPr>
              <a:t>Resultados da Avaliação de Fluência Leitora | 2023</a:t>
            </a:r>
            <a:endParaRPr>
              <a:latin typeface="Montserrat"/>
              <a:ea typeface="Montserrat"/>
              <a:cs typeface="Montserrat"/>
              <a:sym typeface="Montserrat"/>
            </a:endParaRPr>
          </a:p>
        </p:txBody>
      </p:sp>
      <p:pic>
        <p:nvPicPr>
          <p:cNvPr id="216" name="Google Shape;216;g2392dd2fd81_0_12"/>
          <p:cNvPicPr preferRelativeResize="0"/>
          <p:nvPr/>
        </p:nvPicPr>
        <p:blipFill rotWithShape="1">
          <a:blip r:embed="rId3">
            <a:alphaModFix/>
          </a:blip>
          <a:srcRect t="33770" b="36149"/>
          <a:stretch/>
        </p:blipFill>
        <p:spPr>
          <a:xfrm>
            <a:off x="225" y="2419850"/>
            <a:ext cx="8797651" cy="913699"/>
          </a:xfrm>
          <a:prstGeom prst="rect">
            <a:avLst/>
          </a:prstGeom>
          <a:noFill/>
          <a:ln>
            <a:noFill/>
          </a:ln>
        </p:spPr>
      </p:pic>
      <p:sp>
        <p:nvSpPr>
          <p:cNvPr id="217" name="Google Shape;217;g2392dd2fd81_0_12"/>
          <p:cNvSpPr txBox="1"/>
          <p:nvPr/>
        </p:nvSpPr>
        <p:spPr>
          <a:xfrm>
            <a:off x="993971" y="2708399"/>
            <a:ext cx="678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pt-BR" sz="1900" b="1" i="0" u="none" strike="noStrike" cap="none">
                <a:solidFill>
                  <a:srgbClr val="000000"/>
                </a:solidFill>
                <a:latin typeface="Quicksand"/>
                <a:ea typeface="Quicksand"/>
                <a:cs typeface="Quicksand"/>
                <a:sym typeface="Quicksand"/>
              </a:rPr>
              <a:t>30%</a:t>
            </a:r>
            <a:endParaRPr sz="1700" b="0" i="0" u="none" strike="noStrike" cap="none">
              <a:solidFill>
                <a:srgbClr val="000000"/>
              </a:solidFill>
              <a:latin typeface="Calibri"/>
              <a:ea typeface="Calibri"/>
              <a:cs typeface="Calibri"/>
              <a:sym typeface="Calibri"/>
            </a:endParaRPr>
          </a:p>
        </p:txBody>
      </p:sp>
      <p:sp>
        <p:nvSpPr>
          <p:cNvPr id="218" name="Google Shape;218;g2392dd2fd81_0_12"/>
          <p:cNvSpPr txBox="1"/>
          <p:nvPr/>
        </p:nvSpPr>
        <p:spPr>
          <a:xfrm>
            <a:off x="3153521" y="2708399"/>
            <a:ext cx="678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pt-BR" sz="1900" b="1" i="0" u="none" strike="noStrike" cap="none">
                <a:solidFill>
                  <a:srgbClr val="000000"/>
                </a:solidFill>
                <a:latin typeface="Quicksand"/>
                <a:ea typeface="Quicksand"/>
                <a:cs typeface="Quicksand"/>
                <a:sym typeface="Quicksand"/>
              </a:rPr>
              <a:t>18%</a:t>
            </a:r>
            <a:endParaRPr sz="1700" b="0" i="0" u="none" strike="noStrike" cap="none">
              <a:solidFill>
                <a:srgbClr val="000000"/>
              </a:solidFill>
              <a:latin typeface="Calibri"/>
              <a:ea typeface="Calibri"/>
              <a:cs typeface="Calibri"/>
              <a:sym typeface="Calibri"/>
            </a:endParaRPr>
          </a:p>
        </p:txBody>
      </p:sp>
      <p:sp>
        <p:nvSpPr>
          <p:cNvPr id="219" name="Google Shape;219;g2392dd2fd81_0_12"/>
          <p:cNvSpPr txBox="1"/>
          <p:nvPr/>
        </p:nvSpPr>
        <p:spPr>
          <a:xfrm>
            <a:off x="4081883" y="2697300"/>
            <a:ext cx="678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pt-BR" sz="1900" b="1" i="0" u="none" strike="noStrike" cap="none">
                <a:solidFill>
                  <a:srgbClr val="000000"/>
                </a:solidFill>
                <a:latin typeface="Quicksand"/>
                <a:ea typeface="Quicksand"/>
                <a:cs typeface="Quicksand"/>
                <a:sym typeface="Quicksand"/>
              </a:rPr>
              <a:t>6%</a:t>
            </a:r>
            <a:endParaRPr sz="1700" b="0" i="0" u="none" strike="noStrike" cap="none">
              <a:solidFill>
                <a:srgbClr val="000000"/>
              </a:solidFill>
              <a:latin typeface="Calibri"/>
              <a:ea typeface="Calibri"/>
              <a:cs typeface="Calibri"/>
              <a:sym typeface="Calibri"/>
            </a:endParaRPr>
          </a:p>
        </p:txBody>
      </p:sp>
      <p:sp>
        <p:nvSpPr>
          <p:cNvPr id="220" name="Google Shape;220;g2392dd2fd81_0_12"/>
          <p:cNvSpPr txBox="1"/>
          <p:nvPr/>
        </p:nvSpPr>
        <p:spPr>
          <a:xfrm>
            <a:off x="5445520" y="2697300"/>
            <a:ext cx="678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pt-BR" sz="1900" b="1" i="0" u="none" strike="noStrike" cap="none">
                <a:solidFill>
                  <a:srgbClr val="000000"/>
                </a:solidFill>
                <a:latin typeface="Quicksand"/>
                <a:ea typeface="Quicksand"/>
                <a:cs typeface="Quicksand"/>
                <a:sym typeface="Quicksand"/>
              </a:rPr>
              <a:t>25%</a:t>
            </a:r>
            <a:endParaRPr sz="1700" b="0" i="0" u="none" strike="noStrike" cap="none">
              <a:solidFill>
                <a:srgbClr val="000000"/>
              </a:solidFill>
              <a:latin typeface="Calibri"/>
              <a:ea typeface="Calibri"/>
              <a:cs typeface="Calibri"/>
              <a:sym typeface="Calibri"/>
            </a:endParaRPr>
          </a:p>
        </p:txBody>
      </p:sp>
      <p:sp>
        <p:nvSpPr>
          <p:cNvPr id="221" name="Google Shape;221;g2392dd2fd81_0_12"/>
          <p:cNvSpPr txBox="1"/>
          <p:nvPr/>
        </p:nvSpPr>
        <p:spPr>
          <a:xfrm>
            <a:off x="7241823" y="2697300"/>
            <a:ext cx="678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pt-BR" sz="1900" b="1" i="0" u="none" strike="noStrike" cap="none">
                <a:solidFill>
                  <a:srgbClr val="000000"/>
                </a:solidFill>
                <a:latin typeface="Quicksand"/>
                <a:ea typeface="Quicksand"/>
                <a:cs typeface="Quicksand"/>
                <a:sym typeface="Quicksand"/>
              </a:rPr>
              <a:t>18%</a:t>
            </a:r>
            <a:endParaRPr sz="1700" b="0" i="0" u="none" strike="noStrike" cap="none">
              <a:solidFill>
                <a:srgbClr val="000000"/>
              </a:solidFill>
              <a:latin typeface="Calibri"/>
              <a:ea typeface="Calibri"/>
              <a:cs typeface="Calibri"/>
              <a:sym typeface="Calibri"/>
            </a:endParaRPr>
          </a:p>
        </p:txBody>
      </p:sp>
      <p:sp>
        <p:nvSpPr>
          <p:cNvPr id="222" name="Google Shape;222;g2392dd2fd81_0_12"/>
          <p:cNvSpPr txBox="1"/>
          <p:nvPr/>
        </p:nvSpPr>
        <p:spPr>
          <a:xfrm>
            <a:off x="8098099" y="2697300"/>
            <a:ext cx="6783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pt-BR" sz="1900" b="1" i="0" u="none" strike="noStrike" cap="none">
                <a:solidFill>
                  <a:srgbClr val="000000"/>
                </a:solidFill>
                <a:latin typeface="Quicksand"/>
                <a:ea typeface="Quicksand"/>
                <a:cs typeface="Quicksand"/>
                <a:sym typeface="Quicksand"/>
              </a:rPr>
              <a:t>3%</a:t>
            </a:r>
            <a:endParaRPr sz="1700" b="0" i="0" u="none" strike="noStrike" cap="none">
              <a:solidFill>
                <a:srgbClr val="000000"/>
              </a:solidFill>
              <a:latin typeface="Calibri"/>
              <a:ea typeface="Calibri"/>
              <a:cs typeface="Calibri"/>
              <a:sym typeface="Calibri"/>
            </a:endParaRPr>
          </a:p>
        </p:txBody>
      </p:sp>
      <p:sp>
        <p:nvSpPr>
          <p:cNvPr id="223" name="Google Shape;223;g2392dd2fd81_0_12"/>
          <p:cNvSpPr txBox="1"/>
          <p:nvPr/>
        </p:nvSpPr>
        <p:spPr>
          <a:xfrm>
            <a:off x="146458" y="3420131"/>
            <a:ext cx="21234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000000"/>
                </a:solidFill>
                <a:latin typeface="Quicksand"/>
                <a:ea typeface="Quicksand"/>
                <a:cs typeface="Quicksand"/>
                <a:sym typeface="Quicksand"/>
              </a:rPr>
              <a:t>Nível 1: </a:t>
            </a:r>
            <a:r>
              <a:rPr lang="pt-BR" sz="1100" b="0" i="0" u="none" strike="noStrike" cap="none">
                <a:solidFill>
                  <a:srgbClr val="000000"/>
                </a:solidFill>
                <a:latin typeface="Quicksand Medium"/>
                <a:ea typeface="Quicksand Medium"/>
                <a:cs typeface="Quicksand Medium"/>
                <a:sym typeface="Quicksand Medium"/>
              </a:rPr>
              <a:t>Não realizou a leitura OU disse letras, sílabas ou palavras que não constavam no item.</a:t>
            </a:r>
            <a:endParaRPr sz="1100" b="0" i="0" u="none" strike="noStrike" cap="none">
              <a:solidFill>
                <a:srgbClr val="000000"/>
              </a:solidFill>
              <a:latin typeface="Quicksand Medium"/>
              <a:ea typeface="Quicksand Medium"/>
              <a:cs typeface="Quicksand Medium"/>
              <a:sym typeface="Quicksand Medium"/>
            </a:endParaRPr>
          </a:p>
        </p:txBody>
      </p:sp>
      <p:sp>
        <p:nvSpPr>
          <p:cNvPr id="224" name="Google Shape;224;g2392dd2fd81_0_12"/>
          <p:cNvSpPr txBox="1"/>
          <p:nvPr/>
        </p:nvSpPr>
        <p:spPr>
          <a:xfrm>
            <a:off x="2624436" y="3420131"/>
            <a:ext cx="14835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000000"/>
                </a:solidFill>
                <a:latin typeface="Quicksand"/>
                <a:ea typeface="Quicksand"/>
                <a:cs typeface="Quicksand"/>
                <a:sym typeface="Quicksand"/>
              </a:rPr>
              <a:t>Nível 2: </a:t>
            </a:r>
            <a:r>
              <a:rPr lang="pt-BR" sz="1100" b="0" i="0" u="none" strike="noStrike" cap="none">
                <a:solidFill>
                  <a:srgbClr val="000000"/>
                </a:solidFill>
                <a:latin typeface="Quicksand Medium"/>
                <a:ea typeface="Quicksand Medium"/>
                <a:cs typeface="Quicksand Medium"/>
                <a:sym typeface="Quicksand Medium"/>
              </a:rPr>
              <a:t>Nomeou letras isoladas das palavras (identifica letras).</a:t>
            </a:r>
            <a:endParaRPr sz="1100" b="0" i="0" u="none" strike="noStrike" cap="none">
              <a:solidFill>
                <a:srgbClr val="000000"/>
              </a:solidFill>
              <a:latin typeface="Quicksand Medium"/>
              <a:ea typeface="Quicksand Medium"/>
              <a:cs typeface="Quicksand Medium"/>
              <a:sym typeface="Quicksand Medium"/>
            </a:endParaRPr>
          </a:p>
        </p:txBody>
      </p:sp>
      <p:sp>
        <p:nvSpPr>
          <p:cNvPr id="225" name="Google Shape;225;g2392dd2fd81_0_12"/>
          <p:cNvSpPr txBox="1"/>
          <p:nvPr/>
        </p:nvSpPr>
        <p:spPr>
          <a:xfrm>
            <a:off x="4085591" y="3420125"/>
            <a:ext cx="6783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000000"/>
                </a:solidFill>
                <a:latin typeface="Quicksand"/>
                <a:ea typeface="Quicksand"/>
                <a:cs typeface="Quicksand"/>
                <a:sym typeface="Quicksand"/>
              </a:rPr>
              <a:t>Nível 3: </a:t>
            </a:r>
            <a:endParaRPr sz="1100" b="0" i="0" u="none" strike="noStrike" cap="none">
              <a:solidFill>
                <a:srgbClr val="000000"/>
              </a:solidFill>
              <a:latin typeface="Quicksand Medium"/>
              <a:ea typeface="Quicksand Medium"/>
              <a:cs typeface="Quicksand Medium"/>
              <a:sym typeface="Quicksand Medium"/>
            </a:endParaRPr>
          </a:p>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000000"/>
                </a:solidFill>
                <a:latin typeface="Quicksand Medium"/>
                <a:ea typeface="Quicksand Medium"/>
                <a:cs typeface="Quicksand Medium"/>
                <a:sym typeface="Quicksand Medium"/>
              </a:rPr>
              <a:t>Silabou</a:t>
            </a:r>
            <a:endParaRPr sz="1100" b="0" i="0" u="none" strike="noStrike" cap="none">
              <a:solidFill>
                <a:srgbClr val="000000"/>
              </a:solidFill>
              <a:latin typeface="Quicksand Medium"/>
              <a:ea typeface="Quicksand Medium"/>
              <a:cs typeface="Quicksand Medium"/>
              <a:sym typeface="Quicksand Medium"/>
            </a:endParaRPr>
          </a:p>
        </p:txBody>
      </p:sp>
      <p:sp>
        <p:nvSpPr>
          <p:cNvPr id="226" name="Google Shape;226;g2392dd2fd81_0_12"/>
          <p:cNvSpPr txBox="1"/>
          <p:nvPr/>
        </p:nvSpPr>
        <p:spPr>
          <a:xfrm>
            <a:off x="4770525" y="3420125"/>
            <a:ext cx="1839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none" strike="noStrike" cap="none">
                <a:solidFill>
                  <a:srgbClr val="000000"/>
                </a:solidFill>
                <a:latin typeface="Quicksand"/>
                <a:ea typeface="Quicksand"/>
                <a:cs typeface="Quicksand"/>
                <a:sym typeface="Quicksand"/>
              </a:rPr>
              <a:t>Nível 4: </a:t>
            </a:r>
            <a:r>
              <a:rPr lang="pt-BR" sz="1100" b="0" i="0" u="none" strike="noStrike" cap="none">
                <a:solidFill>
                  <a:srgbClr val="000000"/>
                </a:solidFill>
                <a:latin typeface="Quicksand Medium"/>
                <a:ea typeface="Quicksand Medium"/>
                <a:cs typeface="Quicksand Medium"/>
                <a:sym typeface="Quicksand Medium"/>
              </a:rPr>
              <a:t>Leu até 10 palavras e 5 pseudopalavras em 60s. </a:t>
            </a:r>
            <a:endParaRPr sz="1100" b="0" i="0" u="none" strike="noStrike" cap="none">
              <a:solidFill>
                <a:srgbClr val="000000"/>
              </a:solidFill>
              <a:latin typeface="Quicksand Medium"/>
              <a:ea typeface="Quicksand Medium"/>
              <a:cs typeface="Quicksand Medium"/>
              <a:sym typeface="Quicksand Medium"/>
            </a:endParaRPr>
          </a:p>
        </p:txBody>
      </p:sp>
      <p:cxnSp>
        <p:nvCxnSpPr>
          <p:cNvPr id="227" name="Google Shape;227;g2392dd2fd81_0_12"/>
          <p:cNvCxnSpPr/>
          <p:nvPr/>
        </p:nvCxnSpPr>
        <p:spPr>
          <a:xfrm>
            <a:off x="215316" y="2345610"/>
            <a:ext cx="6321300" cy="0"/>
          </a:xfrm>
          <a:prstGeom prst="straightConnector1">
            <a:avLst/>
          </a:prstGeom>
          <a:noFill/>
          <a:ln w="28575" cap="flat" cmpd="sng">
            <a:solidFill>
              <a:srgbClr val="F2A365"/>
            </a:solidFill>
            <a:prstDash val="solid"/>
            <a:round/>
            <a:headEnd type="diamond" w="med" len="med"/>
            <a:tailEnd type="diamond" w="med" len="med"/>
          </a:ln>
        </p:spPr>
      </p:cxnSp>
      <p:sp>
        <p:nvSpPr>
          <p:cNvPr id="228" name="Google Shape;228;g2392dd2fd81_0_12"/>
          <p:cNvSpPr txBox="1"/>
          <p:nvPr/>
        </p:nvSpPr>
        <p:spPr>
          <a:xfrm>
            <a:off x="1636769" y="1772337"/>
            <a:ext cx="34608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pt-BR" sz="1500" b="1" i="0" u="sng" strike="noStrike" cap="none">
                <a:solidFill>
                  <a:srgbClr val="ED7D31"/>
                </a:solidFill>
                <a:latin typeface="Quicksand"/>
                <a:ea typeface="Quicksand"/>
                <a:cs typeface="Quicksand"/>
                <a:sym typeface="Quicksand"/>
              </a:rPr>
              <a:t>Pré-Leitor: 79%</a:t>
            </a:r>
            <a:endParaRPr sz="1300" b="1" i="0" u="none" strike="noStrike" cap="none">
              <a:solidFill>
                <a:srgbClr val="ED7D31"/>
              </a:solidFill>
              <a:latin typeface="Calibri"/>
              <a:ea typeface="Calibri"/>
              <a:cs typeface="Calibri"/>
              <a:sym typeface="Calibri"/>
            </a:endParaRPr>
          </a:p>
        </p:txBody>
      </p:sp>
      <p:sp>
        <p:nvSpPr>
          <p:cNvPr id="229" name="Google Shape;229;g2392dd2fd81_0_12"/>
          <p:cNvSpPr txBox="1"/>
          <p:nvPr/>
        </p:nvSpPr>
        <p:spPr>
          <a:xfrm>
            <a:off x="6457430" y="1943966"/>
            <a:ext cx="1483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pt-BR" sz="1500" b="1" i="0" u="sng" strike="noStrike" cap="none">
                <a:solidFill>
                  <a:srgbClr val="92D050"/>
                </a:solidFill>
                <a:latin typeface="Quicksand"/>
                <a:ea typeface="Quicksand"/>
                <a:cs typeface="Quicksand"/>
                <a:sym typeface="Quicksand"/>
              </a:rPr>
              <a:t>Iniciante</a:t>
            </a:r>
            <a:endParaRPr sz="1300" b="1" i="0" u="none" strike="noStrike" cap="none">
              <a:solidFill>
                <a:srgbClr val="92D050"/>
              </a:solidFill>
              <a:latin typeface="Calibri"/>
              <a:ea typeface="Calibri"/>
              <a:cs typeface="Calibri"/>
              <a:sym typeface="Calibri"/>
            </a:endParaRPr>
          </a:p>
        </p:txBody>
      </p:sp>
      <p:sp>
        <p:nvSpPr>
          <p:cNvPr id="230" name="Google Shape;230;g2392dd2fd81_0_12"/>
          <p:cNvSpPr txBox="1"/>
          <p:nvPr/>
        </p:nvSpPr>
        <p:spPr>
          <a:xfrm>
            <a:off x="7583446" y="1943975"/>
            <a:ext cx="1127100" cy="415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500"/>
              <a:buFont typeface="Arial"/>
              <a:buNone/>
            </a:pPr>
            <a:r>
              <a:rPr lang="pt-BR" sz="1500" b="1" i="0" u="sng" strike="noStrike" cap="none">
                <a:solidFill>
                  <a:srgbClr val="00A651"/>
                </a:solidFill>
                <a:latin typeface="Quicksand"/>
                <a:ea typeface="Quicksand"/>
                <a:cs typeface="Quicksand"/>
                <a:sym typeface="Quicksand"/>
              </a:rPr>
              <a:t>Fluente</a:t>
            </a:r>
            <a:endParaRPr sz="1300" b="1" i="0" u="none" strike="noStrike" cap="none">
              <a:solidFill>
                <a:srgbClr val="00A651"/>
              </a:solidFill>
              <a:latin typeface="Calibri"/>
              <a:ea typeface="Calibri"/>
              <a:cs typeface="Calibri"/>
              <a:sym typeface="Calibri"/>
            </a:endParaRPr>
          </a:p>
        </p:txBody>
      </p:sp>
      <p:sp>
        <p:nvSpPr>
          <p:cNvPr id="231" name="Google Shape;231;g2392dd2fd81_0_12"/>
          <p:cNvSpPr txBox="1"/>
          <p:nvPr/>
        </p:nvSpPr>
        <p:spPr>
          <a:xfrm>
            <a:off x="6745598" y="3439950"/>
            <a:ext cx="15978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0" i="0" u="none" strike="noStrike" cap="none">
                <a:solidFill>
                  <a:srgbClr val="000000"/>
                </a:solidFill>
                <a:latin typeface="Quicksand Medium"/>
                <a:ea typeface="Quicksand Medium"/>
                <a:cs typeface="Quicksand Medium"/>
                <a:sym typeface="Quicksand Medium"/>
              </a:rPr>
              <a:t>Leu 11 ou mais palavras e 6 ou mais pseudopalavras em 60s.</a:t>
            </a:r>
            <a:endParaRPr sz="1100" b="0" i="0" u="none" strike="noStrike" cap="none">
              <a:solidFill>
                <a:srgbClr val="000000"/>
              </a:solidFill>
              <a:latin typeface="Quicksand Medium"/>
              <a:ea typeface="Quicksand Medium"/>
              <a:cs typeface="Quicksand Medium"/>
              <a:sym typeface="Quicksand Medium"/>
            </a:endParaRPr>
          </a:p>
        </p:txBody>
      </p:sp>
      <p:sp>
        <p:nvSpPr>
          <p:cNvPr id="232" name="Google Shape;232;g2392dd2fd81_0_12"/>
          <p:cNvSpPr txBox="1"/>
          <p:nvPr/>
        </p:nvSpPr>
        <p:spPr>
          <a:xfrm>
            <a:off x="6994708" y="934650"/>
            <a:ext cx="1775400" cy="861900"/>
          </a:xfrm>
          <a:prstGeom prst="rect">
            <a:avLst/>
          </a:prstGeom>
          <a:noFill/>
          <a:ln w="19050" cap="flat" cmpd="sng">
            <a:solidFill>
              <a:srgbClr val="00A651"/>
            </a:solidFill>
            <a:prstDash val="dash"/>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pt-BR" sz="1100" b="0" i="0" u="none" strike="noStrike" cap="none">
                <a:solidFill>
                  <a:srgbClr val="000000"/>
                </a:solidFill>
                <a:latin typeface="Quicksand Medium"/>
                <a:ea typeface="Quicksand Medium"/>
                <a:cs typeface="Quicksand Medium"/>
                <a:sym typeface="Quicksand Medium"/>
              </a:rPr>
              <a:t>Leu corretamente, em 60s, mais de 65 palavras com precisão superior a 90%.</a:t>
            </a:r>
            <a:endParaRPr sz="1100" b="0" i="0" u="none" strike="noStrike" cap="none">
              <a:solidFill>
                <a:srgbClr val="000000"/>
              </a:solidFill>
              <a:latin typeface="Quicksand Medium"/>
              <a:ea typeface="Quicksand Medium"/>
              <a:cs typeface="Quicksand Medium"/>
              <a:sym typeface="Quicksand Medium"/>
            </a:endParaRPr>
          </a:p>
        </p:txBody>
      </p:sp>
      <p:cxnSp>
        <p:nvCxnSpPr>
          <p:cNvPr id="233" name="Google Shape;233;g2392dd2fd81_0_12"/>
          <p:cNvCxnSpPr/>
          <p:nvPr/>
        </p:nvCxnSpPr>
        <p:spPr>
          <a:xfrm>
            <a:off x="8769804" y="1777625"/>
            <a:ext cx="0" cy="755100"/>
          </a:xfrm>
          <a:prstGeom prst="straightConnector1">
            <a:avLst/>
          </a:prstGeom>
          <a:noFill/>
          <a:ln w="19050" cap="flat" cmpd="sng">
            <a:solidFill>
              <a:srgbClr val="00A651"/>
            </a:solidFill>
            <a:prstDash val="dash"/>
            <a:round/>
            <a:headEnd type="none" w="sm" len="sm"/>
            <a:tailEnd type="none" w="sm" len="sm"/>
          </a:ln>
        </p:spPr>
      </p:cxnSp>
      <p:sp>
        <p:nvSpPr>
          <p:cNvPr id="234" name="Google Shape;234;g2392dd2fd81_0_12"/>
          <p:cNvSpPr txBox="1"/>
          <p:nvPr/>
        </p:nvSpPr>
        <p:spPr>
          <a:xfrm>
            <a:off x="148186" y="4379206"/>
            <a:ext cx="2482200" cy="261600"/>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rgbClr val="000000"/>
              </a:buClr>
              <a:buSzPts val="800"/>
              <a:buFont typeface="Arial"/>
              <a:buNone/>
            </a:pPr>
            <a:r>
              <a:rPr lang="pt-BR" sz="800" b="0" i="0" u="none" strike="noStrike" cap="none">
                <a:solidFill>
                  <a:srgbClr val="000000"/>
                </a:solidFill>
                <a:latin typeface="Arial"/>
                <a:ea typeface="Arial"/>
                <a:cs typeface="Arial"/>
                <a:sym typeface="Arial"/>
              </a:rPr>
              <a:t>Fonte: CAEd/UFJF | Produção ABC.</a:t>
            </a:r>
            <a:endParaRPr sz="800" b="0" i="0" u="none" strike="noStrike" cap="none">
              <a:solidFill>
                <a:srgbClr val="000000"/>
              </a:solidFill>
              <a:latin typeface="Arial"/>
              <a:ea typeface="Arial"/>
              <a:cs typeface="Arial"/>
              <a:sym typeface="Arial"/>
            </a:endParaRPr>
          </a:p>
        </p:txBody>
      </p:sp>
      <p:sp>
        <p:nvSpPr>
          <p:cNvPr id="235" name="Google Shape;235;g2392dd2fd81_0_12"/>
          <p:cNvSpPr txBox="1"/>
          <p:nvPr/>
        </p:nvSpPr>
        <p:spPr>
          <a:xfrm>
            <a:off x="298850" y="1210325"/>
            <a:ext cx="65337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BR" sz="1100" b="1" i="0" u="sng" strike="noStrike" cap="none">
                <a:solidFill>
                  <a:srgbClr val="000000"/>
                </a:solidFill>
                <a:latin typeface="Quicksand"/>
                <a:ea typeface="Quicksand"/>
                <a:cs typeface="Quicksand"/>
                <a:sym typeface="Quicksand"/>
              </a:rPr>
              <a:t>Distribuição dos estudantes avaliados por nível de alfabetização | Avaliação de Fluência Leitora | 2023 | Pará - rede pública </a:t>
            </a:r>
            <a:endParaRPr sz="1100" b="0" i="0" u="sng" strike="noStrike" cap="none">
              <a:solidFill>
                <a:srgbClr val="000000"/>
              </a:solidFill>
              <a:latin typeface="Quicksand Medium"/>
              <a:ea typeface="Quicksand Medium"/>
              <a:cs typeface="Quicksand Medium"/>
              <a:sym typeface="Quicksand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Apresentação na tela (16:9)</PresentationFormat>
  <Paragraphs>181</Paragraphs>
  <Slides>26</Slides>
  <Notes>26</Notes>
  <HiddenSlides>0</HiddenSlides>
  <MMClips>0</MMClips>
  <ScaleCrop>false</ScaleCrop>
  <HeadingPairs>
    <vt:vector size="6" baseType="variant">
      <vt:variant>
        <vt:lpstr>Fontes usadas</vt:lpstr>
      </vt:variant>
      <vt:variant>
        <vt:i4>10</vt:i4>
      </vt:variant>
      <vt:variant>
        <vt:lpstr>Tema</vt:lpstr>
      </vt:variant>
      <vt:variant>
        <vt:i4>2</vt:i4>
      </vt:variant>
      <vt:variant>
        <vt:lpstr>Títulos de slides</vt:lpstr>
      </vt:variant>
      <vt:variant>
        <vt:i4>26</vt:i4>
      </vt:variant>
    </vt:vector>
  </HeadingPairs>
  <TitlesOfParts>
    <vt:vector size="38" baseType="lpstr">
      <vt:lpstr>Hind</vt:lpstr>
      <vt:lpstr>Nunito</vt:lpstr>
      <vt:lpstr>Arial</vt:lpstr>
      <vt:lpstr>Calibri</vt:lpstr>
      <vt:lpstr>Oswald SemiBold</vt:lpstr>
      <vt:lpstr>Quicksand Medium</vt:lpstr>
      <vt:lpstr>Quicksand</vt:lpstr>
      <vt:lpstr>Avenir</vt:lpstr>
      <vt:lpstr>Montserrat</vt:lpstr>
      <vt:lpstr>Montserrat Medium</vt:lpstr>
      <vt:lpstr>Simple Light</vt:lpstr>
      <vt:lpstr>Simple Light</vt:lpstr>
      <vt:lpstr>A importância das avaliações para o avanço da Educação </vt:lpstr>
      <vt:lpstr>Agenda</vt:lpstr>
      <vt:lpstr>Alfabetização</vt:lpstr>
      <vt:lpstr>Alfabetização na idade certa é um direito das crianças garantido pela Base Nacional Comum Curricular</vt:lpstr>
      <vt:lpstr>No Estado do Pará, os resultados de alfabetização já eram alarmantes antes da pandemia</vt:lpstr>
      <vt:lpstr>Impactos da pandemia no Brasil</vt:lpstr>
      <vt:lpstr>Saeb 2º EF - Língua Portuguesa</vt:lpstr>
      <vt:lpstr>Apresentação do PowerPoint</vt:lpstr>
      <vt:lpstr>Resultados da Avaliação de Fluência Leitora | 2023</vt:lpstr>
      <vt:lpstr>Resultados da Avaliação de Fluência Leitora | 2023</vt:lpstr>
      <vt:lpstr>Lei nº 9.867, de 13 de março de 2023 sancionada e publicada em DOE  Institui o Programa  Alfabetiza Pará</vt:lpstr>
      <vt:lpstr>Eixos do Alfabetiza Pará</vt:lpstr>
      <vt:lpstr>Para avançarmos na alfabetização na idade certa  precisamos trabalhar em  regime de colaboração   Estado 🤝 Municípios</vt:lpstr>
      <vt:lpstr>Adesão dos municípios ao Programa Alfabetiza Pará</vt:lpstr>
      <vt:lpstr>Materiais para professores e estudantes</vt:lpstr>
      <vt:lpstr>Formação para redes municipais</vt:lpstr>
      <vt:lpstr>Criança Alfabetizada</vt:lpstr>
      <vt:lpstr>Apresentação do PowerPoint</vt:lpstr>
      <vt:lpstr>ICMS Educação</vt:lpstr>
      <vt:lpstr>Índice de Qualidade de Educação do Pará - IQE</vt:lpstr>
      <vt:lpstr>VAAR</vt:lpstr>
      <vt:lpstr>Condicionalidades para distribuição da complementação VAAR* </vt:lpstr>
      <vt:lpstr>Condicionalidades para distribuição da complementação VAAR* </vt:lpstr>
      <vt:lpstr>Condicionalidades para distribuição da complementação VAAR* </vt:lpstr>
      <vt:lpstr>Condicionalidades para distribuição da complementação VAAR*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importância das avaliações para o avanço da Educação </dc:title>
  <cp:lastModifiedBy>NILDO</cp:lastModifiedBy>
  <cp:revision>2</cp:revision>
  <dcterms:modified xsi:type="dcterms:W3CDTF">2023-08-03T14:48:21Z</dcterms:modified>
</cp:coreProperties>
</file>